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456" r:id="rId5"/>
    <p:sldId id="2826" r:id="rId6"/>
    <p:sldId id="2816" r:id="rId7"/>
    <p:sldId id="2831" r:id="rId8"/>
    <p:sldId id="2832" r:id="rId9"/>
    <p:sldId id="2822" r:id="rId10"/>
    <p:sldId id="2821" r:id="rId11"/>
    <p:sldId id="2842" r:id="rId12"/>
    <p:sldId id="2843" r:id="rId13"/>
    <p:sldId id="2844" r:id="rId14"/>
    <p:sldId id="2846" r:id="rId15"/>
    <p:sldId id="2793" r:id="rId16"/>
    <p:sldId id="2756" r:id="rId17"/>
    <p:sldId id="2757" r:id="rId18"/>
    <p:sldId id="2755" r:id="rId19"/>
    <p:sldId id="2750" r:id="rId20"/>
    <p:sldId id="2847" r:id="rId21"/>
    <p:sldId id="2809" r:id="rId22"/>
    <p:sldId id="2849" r:id="rId23"/>
    <p:sldId id="2815" r:id="rId24"/>
    <p:sldId id="2834" r:id="rId25"/>
    <p:sldId id="2820" r:id="rId26"/>
    <p:sldId id="2840" r:id="rId27"/>
    <p:sldId id="2835" r:id="rId28"/>
    <p:sldId id="2818" r:id="rId29"/>
    <p:sldId id="2747" r:id="rId30"/>
    <p:sldId id="2848" r:id="rId31"/>
    <p:sldId id="2817" r:id="rId32"/>
    <p:sldId id="2838" r:id="rId33"/>
    <p:sldId id="2827" r:id="rId34"/>
    <p:sldId id="2828" r:id="rId35"/>
    <p:sldId id="2833" r:id="rId36"/>
    <p:sldId id="515" r:id="rId37"/>
    <p:sldId id="502" r:id="rId38"/>
    <p:sldId id="2836" r:id="rId39"/>
    <p:sldId id="2733" r:id="rId40"/>
    <p:sldId id="2819" r:id="rId41"/>
    <p:sldId id="2845" r:id="rId42"/>
    <p:sldId id="2805" r:id="rId43"/>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FD88F-2B31-4343-B0D5-249408946A4C}" v="522" dt="2019-06-03T10:32:37.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76884" autoAdjust="0"/>
  </p:normalViewPr>
  <p:slideViewPr>
    <p:cSldViewPr>
      <p:cViewPr>
        <p:scale>
          <a:sx n="69" d="100"/>
          <a:sy n="69" d="100"/>
        </p:scale>
        <p:origin x="1400" y="684"/>
      </p:cViewPr>
      <p:guideLst>
        <p:guide orient="horz" pos="1620"/>
        <p:guide pos="2880"/>
      </p:guideLst>
    </p:cSldViewPr>
  </p:slideViewPr>
  <p:outlineViewPr>
    <p:cViewPr>
      <p:scale>
        <a:sx n="33" d="100"/>
        <a:sy n="33" d="100"/>
      </p:scale>
      <p:origin x="0" y="-1636"/>
    </p:cViewPr>
  </p:outlineViewPr>
  <p:notesTextViewPr>
    <p:cViewPr>
      <p:scale>
        <a:sx n="1" d="1"/>
        <a:sy n="1" d="1"/>
      </p:scale>
      <p:origin x="0" y="0"/>
    </p:cViewPr>
  </p:notesTextViewPr>
  <p:sorterViewPr>
    <p:cViewPr varScale="1">
      <p:scale>
        <a:sx n="1" d="1"/>
        <a:sy n="1" d="1"/>
      </p:scale>
      <p:origin x="0" y="-1092"/>
    </p:cViewPr>
  </p:sorterViewPr>
  <p:notesViewPr>
    <p:cSldViewPr>
      <p:cViewPr varScale="1">
        <p:scale>
          <a:sx n="46" d="100"/>
          <a:sy n="46" d="100"/>
        </p:scale>
        <p:origin x="276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B276D-E45B-4250-8842-4CDBF0099774}" type="doc">
      <dgm:prSet loTypeId="urn:microsoft.com/office/officeart/2005/8/layout/cycle8" loCatId="cycle" qsTypeId="urn:microsoft.com/office/officeart/2005/8/quickstyle/simple1" qsCatId="simple" csTypeId="urn:microsoft.com/office/officeart/2005/8/colors/accent0_3" csCatId="mainScheme" phldr="1"/>
      <dgm:spPr/>
    </dgm:pt>
    <dgm:pt modelId="{DBA1CCCE-C1D6-486E-8365-9A28A94DF478}">
      <dgm:prSet phldrT="[Text]" custT="1"/>
      <dgm:spPr/>
      <dgm:t>
        <a:bodyPr/>
        <a:lstStyle/>
        <a:p>
          <a:r>
            <a:rPr lang="en-IE" sz="1400" dirty="0"/>
            <a:t>Craftmanship</a:t>
          </a:r>
        </a:p>
      </dgm:t>
    </dgm:pt>
    <dgm:pt modelId="{CF018048-3FDD-4985-BD47-1C9E02366986}" type="parTrans" cxnId="{1391DFEC-E918-4DD1-BA27-7CDB623D8BC5}">
      <dgm:prSet/>
      <dgm:spPr/>
      <dgm:t>
        <a:bodyPr/>
        <a:lstStyle/>
        <a:p>
          <a:endParaRPr lang="en-IE"/>
        </a:p>
      </dgm:t>
    </dgm:pt>
    <dgm:pt modelId="{73C0F5B9-4519-44AA-B5B1-629A67DAC9A6}" type="sibTrans" cxnId="{1391DFEC-E918-4DD1-BA27-7CDB623D8BC5}">
      <dgm:prSet/>
      <dgm:spPr/>
      <dgm:t>
        <a:bodyPr/>
        <a:lstStyle/>
        <a:p>
          <a:endParaRPr lang="en-IE"/>
        </a:p>
      </dgm:t>
    </dgm:pt>
    <dgm:pt modelId="{5630E286-6E41-46B3-8D51-9318913B32FA}">
      <dgm:prSet phldrT="[Text]" custT="1"/>
      <dgm:spPr/>
      <dgm:t>
        <a:bodyPr/>
        <a:lstStyle/>
        <a:p>
          <a:r>
            <a:rPr lang="en-IE" sz="1400" dirty="0"/>
            <a:t>Commercials</a:t>
          </a:r>
        </a:p>
      </dgm:t>
    </dgm:pt>
    <dgm:pt modelId="{4ABE6983-A95C-4B44-B6E6-7256E897C0CE}" type="parTrans" cxnId="{ED3B7385-B7FD-4E65-BC83-A0BFD98D0360}">
      <dgm:prSet/>
      <dgm:spPr/>
      <dgm:t>
        <a:bodyPr/>
        <a:lstStyle/>
        <a:p>
          <a:endParaRPr lang="en-IE"/>
        </a:p>
      </dgm:t>
    </dgm:pt>
    <dgm:pt modelId="{1D466490-A714-4080-900B-53E3DDF1FFBF}" type="sibTrans" cxnId="{ED3B7385-B7FD-4E65-BC83-A0BFD98D0360}">
      <dgm:prSet/>
      <dgm:spPr/>
      <dgm:t>
        <a:bodyPr/>
        <a:lstStyle/>
        <a:p>
          <a:endParaRPr lang="en-IE"/>
        </a:p>
      </dgm:t>
    </dgm:pt>
    <dgm:pt modelId="{80A8C666-B192-436E-B6C2-66E72E505E35}">
      <dgm:prSet phldrT="[Text]" custT="1"/>
      <dgm:spPr/>
      <dgm:t>
        <a:bodyPr/>
        <a:lstStyle/>
        <a:p>
          <a:r>
            <a:rPr lang="en-IE" sz="1400" dirty="0"/>
            <a:t>Collab.</a:t>
          </a:r>
        </a:p>
      </dgm:t>
    </dgm:pt>
    <dgm:pt modelId="{BE2FE3A8-331F-492A-A91B-1ABE07CC2137}" type="parTrans" cxnId="{AF07556C-A561-4EB5-BFE4-205405427E8B}">
      <dgm:prSet/>
      <dgm:spPr/>
      <dgm:t>
        <a:bodyPr/>
        <a:lstStyle/>
        <a:p>
          <a:endParaRPr lang="en-IE"/>
        </a:p>
      </dgm:t>
    </dgm:pt>
    <dgm:pt modelId="{D7A1EA98-E248-4026-86B1-EC3A2AC17E2A}" type="sibTrans" cxnId="{AF07556C-A561-4EB5-BFE4-205405427E8B}">
      <dgm:prSet/>
      <dgm:spPr/>
      <dgm:t>
        <a:bodyPr/>
        <a:lstStyle/>
        <a:p>
          <a:endParaRPr lang="en-IE"/>
        </a:p>
      </dgm:t>
    </dgm:pt>
    <dgm:pt modelId="{C136D9C3-C48E-429A-8107-270602144381}">
      <dgm:prSet phldrT="[Text]" custT="1"/>
      <dgm:spPr/>
      <dgm:t>
        <a:bodyPr/>
        <a:lstStyle/>
        <a:p>
          <a:r>
            <a:rPr lang="en-IE" sz="1400" dirty="0"/>
            <a:t>Curiosity</a:t>
          </a:r>
        </a:p>
      </dgm:t>
    </dgm:pt>
    <dgm:pt modelId="{7A359B33-0058-4017-B77C-6CD61D253B0A}" type="parTrans" cxnId="{E24FF1BC-B094-473C-A074-C758C78AC59A}">
      <dgm:prSet/>
      <dgm:spPr/>
      <dgm:t>
        <a:bodyPr/>
        <a:lstStyle/>
        <a:p>
          <a:endParaRPr lang="en-IE"/>
        </a:p>
      </dgm:t>
    </dgm:pt>
    <dgm:pt modelId="{F3C9E7DF-A105-4277-90D3-552DE158D772}" type="sibTrans" cxnId="{E24FF1BC-B094-473C-A074-C758C78AC59A}">
      <dgm:prSet/>
      <dgm:spPr/>
      <dgm:t>
        <a:bodyPr/>
        <a:lstStyle/>
        <a:p>
          <a:endParaRPr lang="en-IE"/>
        </a:p>
      </dgm:t>
    </dgm:pt>
    <dgm:pt modelId="{640DF885-164A-4F73-BC9D-1899A24C93D1}">
      <dgm:prSet phldrT="[Text]" custT="1"/>
      <dgm:spPr/>
      <dgm:t>
        <a:bodyPr/>
        <a:lstStyle/>
        <a:p>
          <a:r>
            <a:rPr lang="en-IE" sz="1400" dirty="0"/>
            <a:t>Culture</a:t>
          </a:r>
        </a:p>
      </dgm:t>
    </dgm:pt>
    <dgm:pt modelId="{11F30978-C1E0-430A-A0F8-EB2A458191ED}" type="parTrans" cxnId="{CCFF94AD-5157-400E-B9D3-87D6AFE4A22D}">
      <dgm:prSet/>
      <dgm:spPr/>
      <dgm:t>
        <a:bodyPr/>
        <a:lstStyle/>
        <a:p>
          <a:endParaRPr lang="en-IE"/>
        </a:p>
      </dgm:t>
    </dgm:pt>
    <dgm:pt modelId="{DF790917-83DB-4331-85A1-DCF2D2A26716}" type="sibTrans" cxnId="{CCFF94AD-5157-400E-B9D3-87D6AFE4A22D}">
      <dgm:prSet/>
      <dgm:spPr/>
      <dgm:t>
        <a:bodyPr/>
        <a:lstStyle/>
        <a:p>
          <a:endParaRPr lang="en-IE"/>
        </a:p>
      </dgm:t>
    </dgm:pt>
    <dgm:pt modelId="{57B97A85-940D-487C-BBB4-6ED1634009BD}" type="pres">
      <dgm:prSet presAssocID="{FB5B276D-E45B-4250-8842-4CDBF0099774}" presName="compositeShape" presStyleCnt="0">
        <dgm:presLayoutVars>
          <dgm:chMax val="7"/>
          <dgm:dir/>
          <dgm:resizeHandles val="exact"/>
        </dgm:presLayoutVars>
      </dgm:prSet>
      <dgm:spPr/>
    </dgm:pt>
    <dgm:pt modelId="{FD939199-DB59-4417-84DA-10EF5307631D}" type="pres">
      <dgm:prSet presAssocID="{FB5B276D-E45B-4250-8842-4CDBF0099774}" presName="wedge1" presStyleLbl="node1" presStyleIdx="0" presStyleCnt="5"/>
      <dgm:spPr/>
    </dgm:pt>
    <dgm:pt modelId="{96584009-8E12-474C-A6D3-82743F4F6793}" type="pres">
      <dgm:prSet presAssocID="{FB5B276D-E45B-4250-8842-4CDBF0099774}" presName="dummy1a" presStyleCnt="0"/>
      <dgm:spPr/>
    </dgm:pt>
    <dgm:pt modelId="{2FCCA583-913A-4D27-9E31-97786D7CD04F}" type="pres">
      <dgm:prSet presAssocID="{FB5B276D-E45B-4250-8842-4CDBF0099774}" presName="dummy1b" presStyleCnt="0"/>
      <dgm:spPr/>
    </dgm:pt>
    <dgm:pt modelId="{5A1F0481-A390-428C-8213-2DD7DFE660AF}" type="pres">
      <dgm:prSet presAssocID="{FB5B276D-E45B-4250-8842-4CDBF0099774}" presName="wedge1Tx" presStyleLbl="node1" presStyleIdx="0" presStyleCnt="5">
        <dgm:presLayoutVars>
          <dgm:chMax val="0"/>
          <dgm:chPref val="0"/>
          <dgm:bulletEnabled val="1"/>
        </dgm:presLayoutVars>
      </dgm:prSet>
      <dgm:spPr/>
    </dgm:pt>
    <dgm:pt modelId="{762EAB2E-C613-4950-BA25-9D5BEA018D52}" type="pres">
      <dgm:prSet presAssocID="{FB5B276D-E45B-4250-8842-4CDBF0099774}" presName="wedge2" presStyleLbl="node1" presStyleIdx="1" presStyleCnt="5"/>
      <dgm:spPr/>
    </dgm:pt>
    <dgm:pt modelId="{EDE91E8D-6198-4BAF-93F9-631F6103F943}" type="pres">
      <dgm:prSet presAssocID="{FB5B276D-E45B-4250-8842-4CDBF0099774}" presName="dummy2a" presStyleCnt="0"/>
      <dgm:spPr/>
    </dgm:pt>
    <dgm:pt modelId="{2CE75DC6-190B-4D70-B8B0-AD3B45D45788}" type="pres">
      <dgm:prSet presAssocID="{FB5B276D-E45B-4250-8842-4CDBF0099774}" presName="dummy2b" presStyleCnt="0"/>
      <dgm:spPr/>
    </dgm:pt>
    <dgm:pt modelId="{DFA1365F-A527-4315-AC56-A9003C1BE907}" type="pres">
      <dgm:prSet presAssocID="{FB5B276D-E45B-4250-8842-4CDBF0099774}" presName="wedge2Tx" presStyleLbl="node1" presStyleIdx="1" presStyleCnt="5">
        <dgm:presLayoutVars>
          <dgm:chMax val="0"/>
          <dgm:chPref val="0"/>
          <dgm:bulletEnabled val="1"/>
        </dgm:presLayoutVars>
      </dgm:prSet>
      <dgm:spPr/>
    </dgm:pt>
    <dgm:pt modelId="{78BA8557-5730-4A36-B163-A8A29A1EB4F3}" type="pres">
      <dgm:prSet presAssocID="{FB5B276D-E45B-4250-8842-4CDBF0099774}" presName="wedge3" presStyleLbl="node1" presStyleIdx="2" presStyleCnt="5"/>
      <dgm:spPr/>
    </dgm:pt>
    <dgm:pt modelId="{FA799AC0-0862-4E5B-832C-4702D49A8B31}" type="pres">
      <dgm:prSet presAssocID="{FB5B276D-E45B-4250-8842-4CDBF0099774}" presName="dummy3a" presStyleCnt="0"/>
      <dgm:spPr/>
    </dgm:pt>
    <dgm:pt modelId="{FA165CCB-4A50-4661-BD47-356948357EAD}" type="pres">
      <dgm:prSet presAssocID="{FB5B276D-E45B-4250-8842-4CDBF0099774}" presName="dummy3b" presStyleCnt="0"/>
      <dgm:spPr/>
    </dgm:pt>
    <dgm:pt modelId="{E98E26C9-D71A-4893-AA87-1720711143BD}" type="pres">
      <dgm:prSet presAssocID="{FB5B276D-E45B-4250-8842-4CDBF0099774}" presName="wedge3Tx" presStyleLbl="node1" presStyleIdx="2" presStyleCnt="5">
        <dgm:presLayoutVars>
          <dgm:chMax val="0"/>
          <dgm:chPref val="0"/>
          <dgm:bulletEnabled val="1"/>
        </dgm:presLayoutVars>
      </dgm:prSet>
      <dgm:spPr/>
    </dgm:pt>
    <dgm:pt modelId="{CBDB4C83-D931-4B78-80F0-E60C979AFAED}" type="pres">
      <dgm:prSet presAssocID="{FB5B276D-E45B-4250-8842-4CDBF0099774}" presName="wedge4" presStyleLbl="node1" presStyleIdx="3" presStyleCnt="5"/>
      <dgm:spPr/>
    </dgm:pt>
    <dgm:pt modelId="{154E528A-EEBD-4B1A-9D1A-E5E61CD33594}" type="pres">
      <dgm:prSet presAssocID="{FB5B276D-E45B-4250-8842-4CDBF0099774}" presName="dummy4a" presStyleCnt="0"/>
      <dgm:spPr/>
    </dgm:pt>
    <dgm:pt modelId="{2B6F15E8-C47A-46DA-A752-5D9EC367411F}" type="pres">
      <dgm:prSet presAssocID="{FB5B276D-E45B-4250-8842-4CDBF0099774}" presName="dummy4b" presStyleCnt="0"/>
      <dgm:spPr/>
    </dgm:pt>
    <dgm:pt modelId="{5E0E4625-AB70-439D-A44E-13464E9289D4}" type="pres">
      <dgm:prSet presAssocID="{FB5B276D-E45B-4250-8842-4CDBF0099774}" presName="wedge4Tx" presStyleLbl="node1" presStyleIdx="3" presStyleCnt="5">
        <dgm:presLayoutVars>
          <dgm:chMax val="0"/>
          <dgm:chPref val="0"/>
          <dgm:bulletEnabled val="1"/>
        </dgm:presLayoutVars>
      </dgm:prSet>
      <dgm:spPr/>
    </dgm:pt>
    <dgm:pt modelId="{0143463B-18B7-4E44-B5CF-7491B9034306}" type="pres">
      <dgm:prSet presAssocID="{FB5B276D-E45B-4250-8842-4CDBF0099774}" presName="wedge5" presStyleLbl="node1" presStyleIdx="4" presStyleCnt="5" custScaleX="65486" custScaleY="69033"/>
      <dgm:spPr/>
    </dgm:pt>
    <dgm:pt modelId="{E1A91796-7C39-485F-9274-19AC1D9D2497}" type="pres">
      <dgm:prSet presAssocID="{FB5B276D-E45B-4250-8842-4CDBF0099774}" presName="dummy5a" presStyleCnt="0"/>
      <dgm:spPr/>
    </dgm:pt>
    <dgm:pt modelId="{5623EB2A-33C2-4D25-A219-4041F163F3CC}" type="pres">
      <dgm:prSet presAssocID="{FB5B276D-E45B-4250-8842-4CDBF0099774}" presName="dummy5b" presStyleCnt="0"/>
      <dgm:spPr/>
    </dgm:pt>
    <dgm:pt modelId="{2671FDF2-7D87-4397-88E9-85372817447D}" type="pres">
      <dgm:prSet presAssocID="{FB5B276D-E45B-4250-8842-4CDBF0099774}" presName="wedge5Tx" presStyleLbl="node1" presStyleIdx="4" presStyleCnt="5">
        <dgm:presLayoutVars>
          <dgm:chMax val="0"/>
          <dgm:chPref val="0"/>
          <dgm:bulletEnabled val="1"/>
        </dgm:presLayoutVars>
      </dgm:prSet>
      <dgm:spPr/>
    </dgm:pt>
    <dgm:pt modelId="{2587D7A2-84E0-4E93-8CF6-5E14D28B5BE0}" type="pres">
      <dgm:prSet presAssocID="{73C0F5B9-4519-44AA-B5B1-629A67DAC9A6}" presName="arrowWedge1" presStyleLbl="fgSibTrans2D1" presStyleIdx="0" presStyleCnt="5"/>
      <dgm:spPr/>
    </dgm:pt>
    <dgm:pt modelId="{9B1E9295-7353-44E3-A1A5-67FCCEBEF026}" type="pres">
      <dgm:prSet presAssocID="{DF790917-83DB-4331-85A1-DCF2D2A26716}" presName="arrowWedge2" presStyleLbl="fgSibTrans2D1" presStyleIdx="1" presStyleCnt="5"/>
      <dgm:spPr/>
    </dgm:pt>
    <dgm:pt modelId="{5F6EDFB8-701A-4E4B-8D0E-38BDE38F382F}" type="pres">
      <dgm:prSet presAssocID="{F3C9E7DF-A105-4277-90D3-552DE158D772}" presName="arrowWedge3" presStyleLbl="fgSibTrans2D1" presStyleIdx="2" presStyleCnt="5"/>
      <dgm:spPr/>
    </dgm:pt>
    <dgm:pt modelId="{A6A9D3D1-B1DD-455B-83B5-9E00E9C314B8}" type="pres">
      <dgm:prSet presAssocID="{1D466490-A714-4080-900B-53E3DDF1FFBF}" presName="arrowWedge4" presStyleLbl="fgSibTrans2D1" presStyleIdx="3" presStyleCnt="5"/>
      <dgm:spPr/>
    </dgm:pt>
    <dgm:pt modelId="{15492C9F-EA74-411D-8683-844E5BB869E6}" type="pres">
      <dgm:prSet presAssocID="{D7A1EA98-E248-4026-86B1-EC3A2AC17E2A}" presName="arrowWedge5" presStyleLbl="fgSibTrans2D1" presStyleIdx="4" presStyleCnt="5"/>
      <dgm:spPr/>
    </dgm:pt>
  </dgm:ptLst>
  <dgm:cxnLst>
    <dgm:cxn modelId="{AF07556C-A561-4EB5-BFE4-205405427E8B}" srcId="{FB5B276D-E45B-4250-8842-4CDBF0099774}" destId="{80A8C666-B192-436E-B6C2-66E72E505E35}" srcOrd="4" destOrd="0" parTransId="{BE2FE3A8-331F-492A-A91B-1ABE07CC2137}" sibTransId="{D7A1EA98-E248-4026-86B1-EC3A2AC17E2A}"/>
    <dgm:cxn modelId="{7D75666F-0AAE-4C52-A2D3-95D571D458C6}" type="presOf" srcId="{C136D9C3-C48E-429A-8107-270602144381}" destId="{78BA8557-5730-4A36-B163-A8A29A1EB4F3}" srcOrd="0" destOrd="0" presId="urn:microsoft.com/office/officeart/2005/8/layout/cycle8"/>
    <dgm:cxn modelId="{ED3B7385-B7FD-4E65-BC83-A0BFD98D0360}" srcId="{FB5B276D-E45B-4250-8842-4CDBF0099774}" destId="{5630E286-6E41-46B3-8D51-9318913B32FA}" srcOrd="3" destOrd="0" parTransId="{4ABE6983-A95C-4B44-B6E6-7256E897C0CE}" sibTransId="{1D466490-A714-4080-900B-53E3DDF1FFBF}"/>
    <dgm:cxn modelId="{06FFC799-174A-4986-AF25-231B0EBC2484}" type="presOf" srcId="{DBA1CCCE-C1D6-486E-8365-9A28A94DF478}" destId="{FD939199-DB59-4417-84DA-10EF5307631D}" srcOrd="0" destOrd="0" presId="urn:microsoft.com/office/officeart/2005/8/layout/cycle8"/>
    <dgm:cxn modelId="{738DB8A1-426D-488C-BF88-C558CDDAF52C}" type="presOf" srcId="{5630E286-6E41-46B3-8D51-9318913B32FA}" destId="{5E0E4625-AB70-439D-A44E-13464E9289D4}" srcOrd="1" destOrd="0" presId="urn:microsoft.com/office/officeart/2005/8/layout/cycle8"/>
    <dgm:cxn modelId="{D8023CA3-E490-4E25-BB28-0C9CBC336665}" type="presOf" srcId="{5630E286-6E41-46B3-8D51-9318913B32FA}" destId="{CBDB4C83-D931-4B78-80F0-E60C979AFAED}" srcOrd="0" destOrd="0" presId="urn:microsoft.com/office/officeart/2005/8/layout/cycle8"/>
    <dgm:cxn modelId="{4CB41AA4-FA94-46C8-ADB1-081BFC1483E3}" type="presOf" srcId="{FB5B276D-E45B-4250-8842-4CDBF0099774}" destId="{57B97A85-940D-487C-BBB4-6ED1634009BD}" srcOrd="0" destOrd="0" presId="urn:microsoft.com/office/officeart/2005/8/layout/cycle8"/>
    <dgm:cxn modelId="{CCFF94AD-5157-400E-B9D3-87D6AFE4A22D}" srcId="{FB5B276D-E45B-4250-8842-4CDBF0099774}" destId="{640DF885-164A-4F73-BC9D-1899A24C93D1}" srcOrd="1" destOrd="0" parTransId="{11F30978-C1E0-430A-A0F8-EB2A458191ED}" sibTransId="{DF790917-83DB-4331-85A1-DCF2D2A26716}"/>
    <dgm:cxn modelId="{E24FF1BC-B094-473C-A074-C758C78AC59A}" srcId="{FB5B276D-E45B-4250-8842-4CDBF0099774}" destId="{C136D9C3-C48E-429A-8107-270602144381}" srcOrd="2" destOrd="0" parTransId="{7A359B33-0058-4017-B77C-6CD61D253B0A}" sibTransId="{F3C9E7DF-A105-4277-90D3-552DE158D772}"/>
    <dgm:cxn modelId="{6AD29FCA-D766-4A2A-BFEB-2523585DCCBD}" type="presOf" srcId="{80A8C666-B192-436E-B6C2-66E72E505E35}" destId="{2671FDF2-7D87-4397-88E9-85372817447D}" srcOrd="1" destOrd="0" presId="urn:microsoft.com/office/officeart/2005/8/layout/cycle8"/>
    <dgm:cxn modelId="{0951E9CE-82C6-444C-8D6B-FCC053CCB8BC}" type="presOf" srcId="{DBA1CCCE-C1D6-486E-8365-9A28A94DF478}" destId="{5A1F0481-A390-428C-8213-2DD7DFE660AF}" srcOrd="1" destOrd="0" presId="urn:microsoft.com/office/officeart/2005/8/layout/cycle8"/>
    <dgm:cxn modelId="{1391DFEC-E918-4DD1-BA27-7CDB623D8BC5}" srcId="{FB5B276D-E45B-4250-8842-4CDBF0099774}" destId="{DBA1CCCE-C1D6-486E-8365-9A28A94DF478}" srcOrd="0" destOrd="0" parTransId="{CF018048-3FDD-4985-BD47-1C9E02366986}" sibTransId="{73C0F5B9-4519-44AA-B5B1-629A67DAC9A6}"/>
    <dgm:cxn modelId="{017DF5EC-F84C-442F-9589-C64CA2C17811}" type="presOf" srcId="{640DF885-164A-4F73-BC9D-1899A24C93D1}" destId="{DFA1365F-A527-4315-AC56-A9003C1BE907}" srcOrd="1" destOrd="0" presId="urn:microsoft.com/office/officeart/2005/8/layout/cycle8"/>
    <dgm:cxn modelId="{EC3736ED-02D3-4404-8C27-CCA673EC714D}" type="presOf" srcId="{C136D9C3-C48E-429A-8107-270602144381}" destId="{E98E26C9-D71A-4893-AA87-1720711143BD}" srcOrd="1" destOrd="0" presId="urn:microsoft.com/office/officeart/2005/8/layout/cycle8"/>
    <dgm:cxn modelId="{99ADA4F0-C531-432A-B497-D1A13AA26DE9}" type="presOf" srcId="{640DF885-164A-4F73-BC9D-1899A24C93D1}" destId="{762EAB2E-C613-4950-BA25-9D5BEA018D52}" srcOrd="0" destOrd="0" presId="urn:microsoft.com/office/officeart/2005/8/layout/cycle8"/>
    <dgm:cxn modelId="{7F7EA3F3-8678-4AF8-A295-03BE5E6FA6A4}" type="presOf" srcId="{80A8C666-B192-436E-B6C2-66E72E505E35}" destId="{0143463B-18B7-4E44-B5CF-7491B9034306}" srcOrd="0" destOrd="0" presId="urn:microsoft.com/office/officeart/2005/8/layout/cycle8"/>
    <dgm:cxn modelId="{34FC912D-74BA-4C43-AF0E-6068F100398B}" type="presParOf" srcId="{57B97A85-940D-487C-BBB4-6ED1634009BD}" destId="{FD939199-DB59-4417-84DA-10EF5307631D}" srcOrd="0" destOrd="0" presId="urn:microsoft.com/office/officeart/2005/8/layout/cycle8"/>
    <dgm:cxn modelId="{EA9A123E-4F64-49B1-A5BA-06DEAC9D4390}" type="presParOf" srcId="{57B97A85-940D-487C-BBB4-6ED1634009BD}" destId="{96584009-8E12-474C-A6D3-82743F4F6793}" srcOrd="1" destOrd="0" presId="urn:microsoft.com/office/officeart/2005/8/layout/cycle8"/>
    <dgm:cxn modelId="{FC3D5633-F6C0-4FCA-AAE2-06BD3F037037}" type="presParOf" srcId="{57B97A85-940D-487C-BBB4-6ED1634009BD}" destId="{2FCCA583-913A-4D27-9E31-97786D7CD04F}" srcOrd="2" destOrd="0" presId="urn:microsoft.com/office/officeart/2005/8/layout/cycle8"/>
    <dgm:cxn modelId="{0F6185D8-728D-44A5-87DF-6C84F5DA8677}" type="presParOf" srcId="{57B97A85-940D-487C-BBB4-6ED1634009BD}" destId="{5A1F0481-A390-428C-8213-2DD7DFE660AF}" srcOrd="3" destOrd="0" presId="urn:microsoft.com/office/officeart/2005/8/layout/cycle8"/>
    <dgm:cxn modelId="{963A84D3-8752-40B2-A36A-07A3380AA3E9}" type="presParOf" srcId="{57B97A85-940D-487C-BBB4-6ED1634009BD}" destId="{762EAB2E-C613-4950-BA25-9D5BEA018D52}" srcOrd="4" destOrd="0" presId="urn:microsoft.com/office/officeart/2005/8/layout/cycle8"/>
    <dgm:cxn modelId="{E06E5BC0-6509-49BE-B6D9-76A05CCD9E22}" type="presParOf" srcId="{57B97A85-940D-487C-BBB4-6ED1634009BD}" destId="{EDE91E8D-6198-4BAF-93F9-631F6103F943}" srcOrd="5" destOrd="0" presId="urn:microsoft.com/office/officeart/2005/8/layout/cycle8"/>
    <dgm:cxn modelId="{BC78ADD0-F83B-420B-A928-C33851AA040E}" type="presParOf" srcId="{57B97A85-940D-487C-BBB4-6ED1634009BD}" destId="{2CE75DC6-190B-4D70-B8B0-AD3B45D45788}" srcOrd="6" destOrd="0" presId="urn:microsoft.com/office/officeart/2005/8/layout/cycle8"/>
    <dgm:cxn modelId="{6C744DC7-E1FA-419F-A08C-6D800675D978}" type="presParOf" srcId="{57B97A85-940D-487C-BBB4-6ED1634009BD}" destId="{DFA1365F-A527-4315-AC56-A9003C1BE907}" srcOrd="7" destOrd="0" presId="urn:microsoft.com/office/officeart/2005/8/layout/cycle8"/>
    <dgm:cxn modelId="{31C55058-FCBC-489D-8ED2-F3507D7946F3}" type="presParOf" srcId="{57B97A85-940D-487C-BBB4-6ED1634009BD}" destId="{78BA8557-5730-4A36-B163-A8A29A1EB4F3}" srcOrd="8" destOrd="0" presId="urn:microsoft.com/office/officeart/2005/8/layout/cycle8"/>
    <dgm:cxn modelId="{DB9FD917-DAAB-4C8C-9D48-0A71513CFEDA}" type="presParOf" srcId="{57B97A85-940D-487C-BBB4-6ED1634009BD}" destId="{FA799AC0-0862-4E5B-832C-4702D49A8B31}" srcOrd="9" destOrd="0" presId="urn:microsoft.com/office/officeart/2005/8/layout/cycle8"/>
    <dgm:cxn modelId="{9DA3276B-268F-4E74-A276-68747D437E35}" type="presParOf" srcId="{57B97A85-940D-487C-BBB4-6ED1634009BD}" destId="{FA165CCB-4A50-4661-BD47-356948357EAD}" srcOrd="10" destOrd="0" presId="urn:microsoft.com/office/officeart/2005/8/layout/cycle8"/>
    <dgm:cxn modelId="{E45259A3-BF34-41E3-9764-FFADC140FD12}" type="presParOf" srcId="{57B97A85-940D-487C-BBB4-6ED1634009BD}" destId="{E98E26C9-D71A-4893-AA87-1720711143BD}" srcOrd="11" destOrd="0" presId="urn:microsoft.com/office/officeart/2005/8/layout/cycle8"/>
    <dgm:cxn modelId="{5327C571-C5EF-472D-84E2-C4F73AF6B5AC}" type="presParOf" srcId="{57B97A85-940D-487C-BBB4-6ED1634009BD}" destId="{CBDB4C83-D931-4B78-80F0-E60C979AFAED}" srcOrd="12" destOrd="0" presId="urn:microsoft.com/office/officeart/2005/8/layout/cycle8"/>
    <dgm:cxn modelId="{508BEE11-15B8-47F2-87B9-45CB53C18955}" type="presParOf" srcId="{57B97A85-940D-487C-BBB4-6ED1634009BD}" destId="{154E528A-EEBD-4B1A-9D1A-E5E61CD33594}" srcOrd="13" destOrd="0" presId="urn:microsoft.com/office/officeart/2005/8/layout/cycle8"/>
    <dgm:cxn modelId="{FD128B19-987B-45B0-A4E4-8D8313D7949C}" type="presParOf" srcId="{57B97A85-940D-487C-BBB4-6ED1634009BD}" destId="{2B6F15E8-C47A-46DA-A752-5D9EC367411F}" srcOrd="14" destOrd="0" presId="urn:microsoft.com/office/officeart/2005/8/layout/cycle8"/>
    <dgm:cxn modelId="{A24B5B63-CEB7-4193-9339-5212CF30E494}" type="presParOf" srcId="{57B97A85-940D-487C-BBB4-6ED1634009BD}" destId="{5E0E4625-AB70-439D-A44E-13464E9289D4}" srcOrd="15" destOrd="0" presId="urn:microsoft.com/office/officeart/2005/8/layout/cycle8"/>
    <dgm:cxn modelId="{ABC582CD-6871-4F1E-BF90-B8DC909D2982}" type="presParOf" srcId="{57B97A85-940D-487C-BBB4-6ED1634009BD}" destId="{0143463B-18B7-4E44-B5CF-7491B9034306}" srcOrd="16" destOrd="0" presId="urn:microsoft.com/office/officeart/2005/8/layout/cycle8"/>
    <dgm:cxn modelId="{75270DA6-98BC-4D7C-8A57-5ADCA0E22BC4}" type="presParOf" srcId="{57B97A85-940D-487C-BBB4-6ED1634009BD}" destId="{E1A91796-7C39-485F-9274-19AC1D9D2497}" srcOrd="17" destOrd="0" presId="urn:microsoft.com/office/officeart/2005/8/layout/cycle8"/>
    <dgm:cxn modelId="{A676EA11-0BDA-4B91-8353-8BD7B5CCC483}" type="presParOf" srcId="{57B97A85-940D-487C-BBB4-6ED1634009BD}" destId="{5623EB2A-33C2-4D25-A219-4041F163F3CC}" srcOrd="18" destOrd="0" presId="urn:microsoft.com/office/officeart/2005/8/layout/cycle8"/>
    <dgm:cxn modelId="{5ECDB366-9DA4-4506-9E13-AD988E5608DA}" type="presParOf" srcId="{57B97A85-940D-487C-BBB4-6ED1634009BD}" destId="{2671FDF2-7D87-4397-88E9-85372817447D}" srcOrd="19" destOrd="0" presId="urn:microsoft.com/office/officeart/2005/8/layout/cycle8"/>
    <dgm:cxn modelId="{8784FFAD-5F67-4403-B793-DDB0E51CF468}" type="presParOf" srcId="{57B97A85-940D-487C-BBB4-6ED1634009BD}" destId="{2587D7A2-84E0-4E93-8CF6-5E14D28B5BE0}" srcOrd="20" destOrd="0" presId="urn:microsoft.com/office/officeart/2005/8/layout/cycle8"/>
    <dgm:cxn modelId="{AC084C37-4DE0-4AEE-A504-46E7D12E9973}" type="presParOf" srcId="{57B97A85-940D-487C-BBB4-6ED1634009BD}" destId="{9B1E9295-7353-44E3-A1A5-67FCCEBEF026}" srcOrd="21" destOrd="0" presId="urn:microsoft.com/office/officeart/2005/8/layout/cycle8"/>
    <dgm:cxn modelId="{9E3741F9-3173-4CC4-BC23-28E4ABFA8541}" type="presParOf" srcId="{57B97A85-940D-487C-BBB4-6ED1634009BD}" destId="{5F6EDFB8-701A-4E4B-8D0E-38BDE38F382F}" srcOrd="22" destOrd="0" presId="urn:microsoft.com/office/officeart/2005/8/layout/cycle8"/>
    <dgm:cxn modelId="{7971B1B0-B5D2-4194-A905-9A5C9053D55C}" type="presParOf" srcId="{57B97A85-940D-487C-BBB4-6ED1634009BD}" destId="{A6A9D3D1-B1DD-455B-83B5-9E00E9C314B8}" srcOrd="23" destOrd="0" presId="urn:microsoft.com/office/officeart/2005/8/layout/cycle8"/>
    <dgm:cxn modelId="{7B11DBFB-315F-4AE9-AD94-8DE6B0F3B6D6}" type="presParOf" srcId="{57B97A85-940D-487C-BBB4-6ED1634009BD}" destId="{15492C9F-EA74-411D-8683-844E5BB869E6}"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39199-DB59-4417-84DA-10EF5307631D}">
      <dsp:nvSpPr>
        <dsp:cNvPr id="0" name=""/>
        <dsp:cNvSpPr/>
      </dsp:nvSpPr>
      <dsp:spPr>
        <a:xfrm>
          <a:off x="2418671" y="318382"/>
          <a:ext cx="4320540" cy="4320540"/>
        </a:xfrm>
        <a:prstGeom prst="pie">
          <a:avLst>
            <a:gd name="adj1" fmla="val 16200000"/>
            <a:gd name="adj2" fmla="val 2052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Craftmanship</a:t>
          </a:r>
        </a:p>
      </dsp:txBody>
      <dsp:txXfrm>
        <a:off x="4672553" y="1044644"/>
        <a:ext cx="1388745" cy="925830"/>
      </dsp:txXfrm>
    </dsp:sp>
    <dsp:sp modelId="{762EAB2E-C613-4950-BA25-9D5BEA018D52}">
      <dsp:nvSpPr>
        <dsp:cNvPr id="0" name=""/>
        <dsp:cNvSpPr/>
      </dsp:nvSpPr>
      <dsp:spPr>
        <a:xfrm>
          <a:off x="2455704" y="433597"/>
          <a:ext cx="4320540" cy="4320540"/>
        </a:xfrm>
        <a:prstGeom prst="pie">
          <a:avLst>
            <a:gd name="adj1" fmla="val 20520000"/>
            <a:gd name="adj2" fmla="val 324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Culture</a:t>
          </a:r>
        </a:p>
      </dsp:txBody>
      <dsp:txXfrm>
        <a:off x="5238338" y="2407672"/>
        <a:ext cx="1285875" cy="1028700"/>
      </dsp:txXfrm>
    </dsp:sp>
    <dsp:sp modelId="{78BA8557-5730-4A36-B163-A8A29A1EB4F3}">
      <dsp:nvSpPr>
        <dsp:cNvPr id="0" name=""/>
        <dsp:cNvSpPr/>
      </dsp:nvSpPr>
      <dsp:spPr>
        <a:xfrm>
          <a:off x="2357978" y="504577"/>
          <a:ext cx="4320540" cy="4320540"/>
        </a:xfrm>
        <a:prstGeom prst="pie">
          <a:avLst>
            <a:gd name="adj1" fmla="val 3240000"/>
            <a:gd name="adj2" fmla="val 756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Curiosity</a:t>
          </a:r>
        </a:p>
      </dsp:txBody>
      <dsp:txXfrm>
        <a:off x="3901028" y="3539242"/>
        <a:ext cx="1234440" cy="1131570"/>
      </dsp:txXfrm>
    </dsp:sp>
    <dsp:sp modelId="{CBDB4C83-D931-4B78-80F0-E60C979AFAED}">
      <dsp:nvSpPr>
        <dsp:cNvPr id="0" name=""/>
        <dsp:cNvSpPr/>
      </dsp:nvSpPr>
      <dsp:spPr>
        <a:xfrm>
          <a:off x="2260251" y="433597"/>
          <a:ext cx="4320540" cy="4320540"/>
        </a:xfrm>
        <a:prstGeom prst="pie">
          <a:avLst>
            <a:gd name="adj1" fmla="val 7560000"/>
            <a:gd name="adj2" fmla="val 1188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Commercials</a:t>
          </a:r>
        </a:p>
      </dsp:txBody>
      <dsp:txXfrm>
        <a:off x="2512283" y="2407672"/>
        <a:ext cx="1285875" cy="1028700"/>
      </dsp:txXfrm>
    </dsp:sp>
    <dsp:sp modelId="{0143463B-18B7-4E44-B5CF-7491B9034306}">
      <dsp:nvSpPr>
        <dsp:cNvPr id="0" name=""/>
        <dsp:cNvSpPr/>
      </dsp:nvSpPr>
      <dsp:spPr>
        <a:xfrm>
          <a:off x="3042880" y="987353"/>
          <a:ext cx="2829348" cy="2982598"/>
        </a:xfrm>
        <a:prstGeom prst="pie">
          <a:avLst>
            <a:gd name="adj1" fmla="val 1188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dirty="0"/>
            <a:t>Collab.</a:t>
          </a:r>
        </a:p>
      </dsp:txBody>
      <dsp:txXfrm>
        <a:off x="3486818" y="1488714"/>
        <a:ext cx="909433" cy="639128"/>
      </dsp:txXfrm>
    </dsp:sp>
    <dsp:sp modelId="{2587D7A2-84E0-4E93-8CF6-5E14D28B5BE0}">
      <dsp:nvSpPr>
        <dsp:cNvPr id="0" name=""/>
        <dsp:cNvSpPr/>
      </dsp:nvSpPr>
      <dsp:spPr>
        <a:xfrm>
          <a:off x="2151005" y="50920"/>
          <a:ext cx="4855464" cy="4855464"/>
        </a:xfrm>
        <a:prstGeom prst="circularArrow">
          <a:avLst>
            <a:gd name="adj1" fmla="val 5085"/>
            <a:gd name="adj2" fmla="val 327528"/>
            <a:gd name="adj3" fmla="val 20192361"/>
            <a:gd name="adj4" fmla="val 16200324"/>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E9295-7353-44E3-A1A5-67FCCEBEF026}">
      <dsp:nvSpPr>
        <dsp:cNvPr id="0" name=""/>
        <dsp:cNvSpPr/>
      </dsp:nvSpPr>
      <dsp:spPr>
        <a:xfrm>
          <a:off x="2188541" y="166097"/>
          <a:ext cx="4855464" cy="4855464"/>
        </a:xfrm>
        <a:prstGeom prst="circularArrow">
          <a:avLst>
            <a:gd name="adj1" fmla="val 5085"/>
            <a:gd name="adj2" fmla="val 327528"/>
            <a:gd name="adj3" fmla="val 2912753"/>
            <a:gd name="adj4" fmla="val 20519953"/>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6EDFB8-701A-4E4B-8D0E-38BDE38F382F}">
      <dsp:nvSpPr>
        <dsp:cNvPr id="0" name=""/>
        <dsp:cNvSpPr/>
      </dsp:nvSpPr>
      <dsp:spPr>
        <a:xfrm>
          <a:off x="2090515" y="237294"/>
          <a:ext cx="4855464" cy="4855464"/>
        </a:xfrm>
        <a:prstGeom prst="circularArrow">
          <a:avLst>
            <a:gd name="adj1" fmla="val 5085"/>
            <a:gd name="adj2" fmla="val 327528"/>
            <a:gd name="adj3" fmla="val 7232777"/>
            <a:gd name="adj4" fmla="val 3239695"/>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A9D3D1-B1DD-455B-83B5-9E00E9C314B8}">
      <dsp:nvSpPr>
        <dsp:cNvPr id="0" name=""/>
        <dsp:cNvSpPr/>
      </dsp:nvSpPr>
      <dsp:spPr>
        <a:xfrm>
          <a:off x="1992490" y="166097"/>
          <a:ext cx="4855464" cy="4855464"/>
        </a:xfrm>
        <a:prstGeom prst="circularArrow">
          <a:avLst>
            <a:gd name="adj1" fmla="val 5085"/>
            <a:gd name="adj2" fmla="val 327528"/>
            <a:gd name="adj3" fmla="val 11552519"/>
            <a:gd name="adj4" fmla="val 7559718"/>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492C9F-EA74-411D-8683-844E5BB869E6}">
      <dsp:nvSpPr>
        <dsp:cNvPr id="0" name=""/>
        <dsp:cNvSpPr/>
      </dsp:nvSpPr>
      <dsp:spPr>
        <a:xfrm>
          <a:off x="2036238" y="56494"/>
          <a:ext cx="4855464" cy="4855464"/>
        </a:xfrm>
        <a:prstGeom prst="circularArrow">
          <a:avLst>
            <a:gd name="adj1" fmla="val 5085"/>
            <a:gd name="adj2" fmla="val 327528"/>
            <a:gd name="adj3" fmla="val 15872148"/>
            <a:gd name="adj4" fmla="val 1188011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936C3D1A-A143-4D9C-9705-3FDB7B234897}" type="datetimeFigureOut">
              <a:rPr lang="en-IE" smtClean="0"/>
              <a:t>31/05/2019</a:t>
            </a:fld>
            <a:endParaRPr lang="en-IE"/>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C27B43AF-CAF8-44FB-AC05-10975D00AFD9}" type="slidenum">
              <a:rPr lang="en-IE" smtClean="0"/>
              <a:t>‹#›</a:t>
            </a:fld>
            <a:endParaRPr lang="en-IE"/>
          </a:p>
        </p:txBody>
      </p:sp>
    </p:spTree>
    <p:extLst>
      <p:ext uri="{BB962C8B-B14F-4D97-AF65-F5344CB8AC3E}">
        <p14:creationId xmlns:p14="http://schemas.microsoft.com/office/powerpoint/2010/main" val="2900266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5B301CDF-F71E-43B8-9A5F-E5676E582611}" type="datetimeFigureOut">
              <a:rPr lang="en-GB" smtClean="0"/>
              <a:t>31/05/2019</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8" tIns="47384" rIns="94768" bIns="47384" rtlCol="0" anchor="ctr"/>
          <a:lstStyle/>
          <a:p>
            <a:endParaRPr lang="en-GB"/>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F2D48860-5E8C-47BE-8D4E-3BFDF7EBC31A}" type="slidenum">
              <a:rPr lang="en-GB" smtClean="0"/>
              <a:t>‹#›</a:t>
            </a:fld>
            <a:endParaRPr lang="en-GB"/>
          </a:p>
        </p:txBody>
      </p:sp>
    </p:spTree>
    <p:extLst>
      <p:ext uri="{BB962C8B-B14F-4D97-AF65-F5344CB8AC3E}">
        <p14:creationId xmlns:p14="http://schemas.microsoft.com/office/powerpoint/2010/main" val="296690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Keating, Principal - Serestra &amp; Hellfire Brew Club – Ireland</a:t>
            </a:r>
          </a:p>
          <a:p>
            <a:r>
              <a:rPr lang="en-GB" dirty="0"/>
              <a:t>➔ Title: Growing craft beer through collaboration</a:t>
            </a:r>
          </a:p>
          <a:p>
            <a:r>
              <a:rPr lang="en-GB" dirty="0"/>
              <a:t>➔ Description: Join Will Keating, Principal Serestra &amp; Hellfire Brew Club on how brewers can use collaboration brews to build relationships, open new markets, gain technical experience, reach new consumers and have fun! Find out through a couple of examples of successes from Europe/US and perhaps an example of when it didn’t work quite so well, finishing up with some practical advice on how to go about selecting and working with a potential collaboration partner.</a:t>
            </a:r>
          </a:p>
          <a:p>
            <a:r>
              <a:rPr lang="en-GB" dirty="0"/>
              <a:t> Focus : collaboration, not competition, as a growth driver:</a:t>
            </a:r>
          </a:p>
          <a:p>
            <a:r>
              <a:rPr lang="en-GB" dirty="0"/>
              <a:t>- an overview of how smaller brewers can use collaboration brews to build relationships, open new markets, gain technical experience, reach new consumers and have fun!</a:t>
            </a:r>
          </a:p>
          <a:p>
            <a:r>
              <a:rPr lang="en-GB" dirty="0"/>
              <a:t>- through a couple of examples of successes from Europe/US and perhaps an example of when it didn’t work quite so well</a:t>
            </a:r>
          </a:p>
          <a:p>
            <a:r>
              <a:rPr lang="en-GB" dirty="0"/>
              <a:t>- finish up with some practical advice on how to go about selecting and working with a potential collaboration partner.</a:t>
            </a:r>
            <a:endParaRPr lang="en-IE" dirty="0"/>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1</a:t>
            </a:fld>
            <a:endParaRPr lang="en-GB"/>
          </a:p>
        </p:txBody>
      </p:sp>
    </p:spTree>
    <p:extLst>
      <p:ext uri="{BB962C8B-B14F-4D97-AF65-F5344CB8AC3E}">
        <p14:creationId xmlns:p14="http://schemas.microsoft.com/office/powerpoint/2010/main" val="357804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Push out the envelop…..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48860-5E8C-47BE-8D4E-3BFDF7EBC31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93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Maybe you </a:t>
            </a:r>
            <a:r>
              <a:rPr lang="en-IE" dirty="0" err="1"/>
              <a:t>wanto</a:t>
            </a:r>
            <a:r>
              <a:rPr lang="en-IE" dirty="0"/>
              <a:t> break into a new market?</a:t>
            </a:r>
          </a:p>
          <a:p>
            <a:endParaRPr lang="en-IE" dirty="0"/>
          </a:p>
          <a:p>
            <a:r>
              <a:rPr lang="en-IE" dirty="0" err="1"/>
              <a:t>Oproer</a:t>
            </a:r>
            <a:r>
              <a:rPr lang="en-IE" dirty="0"/>
              <a:t> connected with brewers in Portland, Or, and now have a distribution deal…</a:t>
            </a:r>
          </a:p>
        </p:txBody>
      </p:sp>
      <p:sp>
        <p:nvSpPr>
          <p:cNvPr id="4" name="Slide Number Placeholder 3"/>
          <p:cNvSpPr>
            <a:spLocks noGrp="1"/>
          </p:cNvSpPr>
          <p:nvPr>
            <p:ph type="sldNum" sz="quarter" idx="5"/>
          </p:nvPr>
        </p:nvSpPr>
        <p:spPr/>
        <p:txBody>
          <a:bodyPr/>
          <a:lstStyle/>
          <a:p>
            <a:fld id="{F2D48860-5E8C-47BE-8D4E-3BFDF7EBC31A}" type="slidenum">
              <a:rPr lang="en-GB" smtClean="0"/>
              <a:t>18</a:t>
            </a:fld>
            <a:endParaRPr lang="en-GB"/>
          </a:p>
        </p:txBody>
      </p:sp>
    </p:spTree>
    <p:extLst>
      <p:ext uri="{BB962C8B-B14F-4D97-AF65-F5344CB8AC3E}">
        <p14:creationId xmlns:p14="http://schemas.microsoft.com/office/powerpoint/2010/main" val="3586600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it that’s the high level, strategic thinking, what practical, tactical advice would I give?</a:t>
            </a:r>
          </a:p>
        </p:txBody>
      </p:sp>
      <p:sp>
        <p:nvSpPr>
          <p:cNvPr id="4" name="Slide Number Placeholder 3"/>
          <p:cNvSpPr>
            <a:spLocks noGrp="1"/>
          </p:cNvSpPr>
          <p:nvPr>
            <p:ph type="sldNum" sz="quarter" idx="5"/>
          </p:nvPr>
        </p:nvSpPr>
        <p:spPr/>
        <p:txBody>
          <a:bodyPr/>
          <a:lstStyle/>
          <a:p>
            <a:fld id="{F2D48860-5E8C-47BE-8D4E-3BFDF7EBC31A}" type="slidenum">
              <a:rPr lang="en-GB" smtClean="0"/>
              <a:t>20</a:t>
            </a:fld>
            <a:endParaRPr lang="en-GB"/>
          </a:p>
        </p:txBody>
      </p:sp>
    </p:spTree>
    <p:extLst>
      <p:ext uri="{BB962C8B-B14F-4D97-AF65-F5344CB8AC3E}">
        <p14:creationId xmlns:p14="http://schemas.microsoft.com/office/powerpoint/2010/main" val="687815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Collaborations inspired by Product</a:t>
            </a:r>
          </a:p>
          <a:p>
            <a:r>
              <a:rPr lang="en-IE" dirty="0"/>
              <a:t>Meaningful collaborations – these work functionally, do they have comparable brand purposes?</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48860-5E8C-47BE-8D4E-3BFDF7EBC31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025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Drive reach through novelty in shared mental and physical availability</a:t>
            </a:r>
          </a:p>
          <a:p>
            <a:r>
              <a:rPr lang="en-IE" dirty="0">
                <a:solidFill>
                  <a:srgbClr val="FFFFFF"/>
                </a:solidFill>
              </a:rPr>
              <a:t>Amplification of common brand values</a:t>
            </a:r>
          </a:p>
          <a:p>
            <a:pPr>
              <a:lnSpc>
                <a:spcPct val="90000"/>
              </a:lnSpc>
            </a:pPr>
            <a:r>
              <a:rPr lang="en-IE" dirty="0">
                <a:solidFill>
                  <a:srgbClr val="FFFFFF"/>
                </a:solidFill>
              </a:rPr>
              <a:t>Challenge existing brewing ideas and bring your beer to another level &amp; Build community within the brewing world</a:t>
            </a:r>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38</a:t>
            </a:fld>
            <a:endParaRPr lang="en-GB"/>
          </a:p>
        </p:txBody>
      </p:sp>
    </p:spTree>
    <p:extLst>
      <p:ext uri="{BB962C8B-B14F-4D97-AF65-F5344CB8AC3E}">
        <p14:creationId xmlns:p14="http://schemas.microsoft.com/office/powerpoint/2010/main" val="297300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 want to talk about how we can use Collaboration , not competition to grow your brewery.</a:t>
            </a:r>
          </a:p>
          <a:p>
            <a:r>
              <a:rPr lang="en-IE" dirty="0"/>
              <a:t>Competition is good but sometimes, collaboration is better!</a:t>
            </a:r>
          </a:p>
          <a:p>
            <a:r>
              <a:rPr lang="en-IE" dirty="0"/>
              <a:t>I’m going to talk about how this fits in with your overall business plan</a:t>
            </a:r>
          </a:p>
          <a:p>
            <a:r>
              <a:rPr lang="en-IE" dirty="0"/>
              <a:t>What the most important things to consider when deciding to collaborate</a:t>
            </a:r>
          </a:p>
          <a:p>
            <a:r>
              <a:rPr lang="en-IE" dirty="0"/>
              <a:t>And the top tips for making a practical success of your next collaboration</a:t>
            </a:r>
          </a:p>
          <a:p>
            <a:r>
              <a:rPr lang="en-IE" dirty="0"/>
              <a:t>All the while, I will be referencing some examples, personal and public, of collaborations that have succeeded </a:t>
            </a:r>
          </a:p>
          <a:p>
            <a:r>
              <a:rPr lang="en-IE" dirty="0"/>
              <a:t>We only have 20 mins so I’m going to make sure that we clip along at a good pace and I’m looking forward to taking questions in the panel session that follows or people are very welcome to contact me after if you would like to know more, or indeed to collaborate!</a:t>
            </a:r>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2</a:t>
            </a:fld>
            <a:endParaRPr lang="en-GB"/>
          </a:p>
        </p:txBody>
      </p:sp>
    </p:spTree>
    <p:extLst>
      <p:ext uri="{BB962C8B-B14F-4D97-AF65-F5344CB8AC3E}">
        <p14:creationId xmlns:p14="http://schemas.microsoft.com/office/powerpoint/2010/main" val="335467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Firstly, let’s acknowledge that collaboration is only one of the growth drivers of your business.</a:t>
            </a:r>
          </a:p>
          <a:p>
            <a:r>
              <a:rPr lang="en-IE" dirty="0"/>
              <a:t>I like to keep things simple so I often think of the 5Cs: Craftmanship, Culture, Curiosity, Commercials and Collaboration</a:t>
            </a:r>
          </a:p>
          <a:p>
            <a:r>
              <a:rPr lang="en-IE" dirty="0"/>
              <a:t>Craftmanship is all about making sure that all of the care, skill, attention and love that you put into your brewery is evident in the beer that ends up in you customers hands. Everything from the liquid to the logo on the glass and the advertising on the billboard outside or the phone in their pocket should be crafted to tell your story.</a:t>
            </a:r>
          </a:p>
          <a:p>
            <a:r>
              <a:rPr lang="en-IE" dirty="0"/>
              <a:t>Even in a small brewery you are not alone, so Culture is about making sure that everybody that you work with shares your objectives, employees naturally but suppliers and customers can be powerful allies if they recognise and buy into your culture too.</a:t>
            </a:r>
          </a:p>
          <a:p>
            <a:r>
              <a:rPr lang="en-IE" dirty="0"/>
              <a:t>Curiosity may sound like an odd growth driver but it is perhaps the most essential, as without curiosity there is no motivation to change or learn and without them we would all still be brewing gruit beers in clay pots in our villages. </a:t>
            </a:r>
          </a:p>
          <a:p>
            <a:r>
              <a:rPr lang="en-IE" dirty="0"/>
              <a:t>Commercials, obviously enough for any brewery to go from “small to success” making sure that you know how to make the best financial decisions for your brewery is vital. From the minutiae of understanding your COGS to the focus of beating your competition nobody succeeds  without strong commercials</a:t>
            </a:r>
          </a:p>
          <a:p>
            <a:r>
              <a:rPr lang="en-IE" dirty="0"/>
              <a:t>All of the above are common to many if not most industries but in brewing we have a big advantage in that we can also use Collaboration as a growth driver. This isn’t new but it’s certainly new to lots of brewers… so understanding why and how is important.</a:t>
            </a:r>
          </a:p>
          <a:p>
            <a:pPr marL="0" indent="0">
              <a:buNone/>
            </a:pPr>
            <a:endParaRPr lang="en-IE" dirty="0"/>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3</a:t>
            </a:fld>
            <a:endParaRPr lang="en-GB"/>
          </a:p>
        </p:txBody>
      </p:sp>
    </p:spTree>
    <p:extLst>
      <p:ext uri="{BB962C8B-B14F-4D97-AF65-F5344CB8AC3E}">
        <p14:creationId xmlns:p14="http://schemas.microsoft.com/office/powerpoint/2010/main" val="265767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Lets talk about the Why? first of all…</a:t>
            </a:r>
          </a:p>
          <a:p>
            <a:r>
              <a:rPr lang="en-IE" dirty="0"/>
              <a:t>Competition needs to be defined… are you in competition with the micro brewery down the road?</a:t>
            </a:r>
          </a:p>
          <a:p>
            <a:r>
              <a:rPr lang="en-IE" dirty="0"/>
              <a:t>Are you in competition with the macro brewery in the next city?</a:t>
            </a:r>
          </a:p>
          <a:p>
            <a:r>
              <a:rPr lang="en-IE" dirty="0"/>
              <a:t>Are you in competition with the vineyards of a neighbouring country? Or the distilleries owned by a global conglomerate?</a:t>
            </a:r>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6</a:t>
            </a:fld>
            <a:endParaRPr lang="en-GB"/>
          </a:p>
        </p:txBody>
      </p:sp>
    </p:spTree>
    <p:extLst>
      <p:ext uri="{BB962C8B-B14F-4D97-AF65-F5344CB8AC3E}">
        <p14:creationId xmlns:p14="http://schemas.microsoft.com/office/powerpoint/2010/main" val="146943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Or are you really in competition with and the local 24 hr gym, Netflix or the dreaded Facebook?</a:t>
            </a:r>
          </a:p>
          <a:p>
            <a:r>
              <a:rPr lang="en-IE" dirty="0"/>
              <a:t>Ultimately everybody in the brewing industry is competing for a slice of people’s leisure time. </a:t>
            </a:r>
          </a:p>
          <a:p>
            <a:r>
              <a:rPr lang="en-IE" dirty="0"/>
              <a:t>Nobody needs beer, it’s simply something that we happen to enjoy when we aren’t busy doing the hundreds of other things that we prioritise in our lives.</a:t>
            </a:r>
          </a:p>
          <a:p>
            <a:r>
              <a:rPr lang="en-IE" dirty="0"/>
              <a:t>And an ever increasing number of brands, companies and XXX are competing for our slice of time. </a:t>
            </a:r>
          </a:p>
          <a:p>
            <a:endParaRPr lang="en-IE" dirty="0"/>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7</a:t>
            </a:fld>
            <a:endParaRPr lang="en-GB"/>
          </a:p>
        </p:txBody>
      </p:sp>
    </p:spTree>
    <p:extLst>
      <p:ext uri="{BB962C8B-B14F-4D97-AF65-F5344CB8AC3E}">
        <p14:creationId xmlns:p14="http://schemas.microsoft.com/office/powerpoint/2010/main" val="360286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Research has shown that we are exposed to thousands upon thousands of messages every day, emails, advertisements, billboards, radio ads, Special offers on the supermarket shelf… +100,000 SKUs in a supermarket!</a:t>
            </a:r>
          </a:p>
          <a:p>
            <a:r>
              <a:rPr lang="en-IE" dirty="0"/>
              <a:t>The only our brain can cope is by automatically deselecting / filtering out those that it decides subconsciously don’t matter.</a:t>
            </a:r>
          </a:p>
          <a:p>
            <a:r>
              <a:rPr lang="en-IE" dirty="0"/>
              <a:t>We therefore only notice or pay attention to relevant messages and one </a:t>
            </a:r>
          </a:p>
        </p:txBody>
      </p:sp>
      <p:sp>
        <p:nvSpPr>
          <p:cNvPr id="4" name="Slide Number Placeholder 3"/>
          <p:cNvSpPr>
            <a:spLocks noGrp="1"/>
          </p:cNvSpPr>
          <p:nvPr>
            <p:ph type="sldNum" sz="quarter" idx="5"/>
          </p:nvPr>
        </p:nvSpPr>
        <p:spPr/>
        <p:txBody>
          <a:bodyPr/>
          <a:lstStyle/>
          <a:p>
            <a:fld id="{F2D48860-5E8C-47BE-8D4E-3BFDF7EBC31A}" type="slidenum">
              <a:rPr lang="en-GB" smtClean="0"/>
              <a:t>8</a:t>
            </a:fld>
            <a:endParaRPr lang="en-GB"/>
          </a:p>
        </p:txBody>
      </p:sp>
    </p:spTree>
    <p:extLst>
      <p:ext uri="{BB962C8B-B14F-4D97-AF65-F5344CB8AC3E}">
        <p14:creationId xmlns:p14="http://schemas.microsoft.com/office/powerpoint/2010/main" val="381023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90% of POS spend is wasted in an outlet.</a:t>
            </a:r>
          </a:p>
          <a:p>
            <a:r>
              <a:rPr lang="en-IE" dirty="0"/>
              <a:t>If you see the bigger picture, collaborating with another brewer doesn’t seem such a big deal.</a:t>
            </a:r>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9</a:t>
            </a:fld>
            <a:endParaRPr lang="en-GB"/>
          </a:p>
        </p:txBody>
      </p:sp>
    </p:spTree>
    <p:extLst>
      <p:ext uri="{BB962C8B-B14F-4D97-AF65-F5344CB8AC3E}">
        <p14:creationId xmlns:p14="http://schemas.microsoft.com/office/powerpoint/2010/main" val="82679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FFFFFF"/>
                </a:solidFill>
              </a:rPr>
              <a:t>In marketing speak we talk about driving reach via common mental &amp; physical availability channels but in essence we meant that novelty gets noticed. In other words to be news, it helps to be new,</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err="1">
                <a:solidFill>
                  <a:srgbClr val="FFFFFF"/>
                </a:solidFill>
              </a:rPr>
              <a:t>Wether</a:t>
            </a:r>
            <a:r>
              <a:rPr lang="en-IE" dirty="0">
                <a:solidFill>
                  <a:srgbClr val="FFFFFF"/>
                </a:solidFill>
              </a:rPr>
              <a:t> it’s Saison Dupont doing their first ever collaboration or it’s a newer US micro brewery like Lupulin doing an almost “by the numbers” collaboration, it’s so much easier to get noticed by consumers when you are talking about something new. This is a huge advantage to your brand, as long as you are saying something that resonates with your core offering. Which brings me neatly to my next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solidFill>
                <a:srgbClr val="FFFFFF"/>
              </a:solidFill>
            </a:endParaRPr>
          </a:p>
          <a:p>
            <a:endParaRPr lang="en-IE" dirty="0"/>
          </a:p>
        </p:txBody>
      </p:sp>
      <p:sp>
        <p:nvSpPr>
          <p:cNvPr id="4" name="Slide Number Placeholder 3"/>
          <p:cNvSpPr>
            <a:spLocks noGrp="1"/>
          </p:cNvSpPr>
          <p:nvPr>
            <p:ph type="sldNum" sz="quarter" idx="5"/>
          </p:nvPr>
        </p:nvSpPr>
        <p:spPr/>
        <p:txBody>
          <a:bodyPr/>
          <a:lstStyle/>
          <a:p>
            <a:fld id="{F2D48860-5E8C-47BE-8D4E-3BFDF7EBC31A}" type="slidenum">
              <a:rPr lang="en-GB" smtClean="0"/>
              <a:t>10</a:t>
            </a:fld>
            <a:endParaRPr lang="en-GB"/>
          </a:p>
        </p:txBody>
      </p:sp>
    </p:spTree>
    <p:extLst>
      <p:ext uri="{BB962C8B-B14F-4D97-AF65-F5344CB8AC3E}">
        <p14:creationId xmlns:p14="http://schemas.microsoft.com/office/powerpoint/2010/main" val="212850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432277" fontAlgn="base">
              <a:lnSpc>
                <a:spcPct val="120000"/>
              </a:lnSpc>
              <a:spcBef>
                <a:spcPct val="0"/>
              </a:spcBef>
              <a:spcAft>
                <a:spcPct val="0"/>
              </a:spcAft>
              <a:defRPr/>
            </a:pPr>
            <a:r>
              <a:rPr lang="en-IE" sz="1600" spc="0" dirty="0">
                <a:solidFill>
                  <a:schemeClr val="bg1"/>
                </a:solidFill>
                <a:latin typeface="TradeGothic LT Light" panose="02000503020000020004" pitchFamily="2" charset="77"/>
                <a:ea typeface="+mn-ea"/>
                <a:cs typeface="Whitney-Book"/>
              </a:rPr>
              <a:t>We know that brands with purpose are more likely to be successful because they consistently communicate a higher order emotional benefit to the consumer and the are CONSISTENT</a:t>
            </a:r>
          </a:p>
          <a:p>
            <a:pPr lvl="0" algn="l" defTabSz="432277" fontAlgn="base">
              <a:lnSpc>
                <a:spcPct val="120000"/>
              </a:lnSpc>
              <a:spcBef>
                <a:spcPct val="0"/>
              </a:spcBef>
              <a:spcAft>
                <a:spcPct val="0"/>
              </a:spcAft>
              <a:defRPr/>
            </a:pPr>
            <a:br>
              <a:rPr lang="en-IE" sz="1600" spc="0" dirty="0">
                <a:solidFill>
                  <a:schemeClr val="bg1"/>
                </a:solidFill>
                <a:latin typeface="TradeGothic LT Light" panose="02000503020000020004" pitchFamily="2" charset="77"/>
                <a:ea typeface="+mn-ea"/>
                <a:cs typeface="Whitney-Book"/>
              </a:rPr>
            </a:br>
            <a:r>
              <a:rPr lang="en-IE" sz="1600" spc="0" dirty="0">
                <a:solidFill>
                  <a:schemeClr val="bg1"/>
                </a:solidFill>
                <a:latin typeface="TradeGothic LT Light" panose="02000503020000020004" pitchFamily="2" charset="77"/>
                <a:ea typeface="+mn-ea"/>
                <a:cs typeface="Whitney-Book"/>
              </a:rPr>
              <a:t>This view is substantiated by the work Jim Stengel has done that scientifically demonstrates that purpose driven brands are more successful than brands which are not.</a:t>
            </a:r>
          </a:p>
          <a:p>
            <a:pPr defTabSz="877824">
              <a:lnSpc>
                <a:spcPct val="120000"/>
              </a:lnSpc>
            </a:pPr>
            <a:r>
              <a:rPr lang="en-US" sz="1600" spc="96" dirty="0">
                <a:latin typeface="Trade Gothic LT Std Light" charset="0"/>
                <a:ea typeface="Trade Gothic LT Std Light" charset="0"/>
                <a:cs typeface="Trade Gothic LT Std Light" charset="0"/>
              </a:rPr>
              <a:t> </a:t>
            </a:r>
          </a:p>
        </p:txBody>
      </p:sp>
      <p:sp>
        <p:nvSpPr>
          <p:cNvPr id="4" name="Slide Number Placeholder 3"/>
          <p:cNvSpPr>
            <a:spLocks noGrp="1"/>
          </p:cNvSpPr>
          <p:nvPr>
            <p:ph type="sldNum" sz="quarter" idx="5"/>
          </p:nvPr>
        </p:nvSpPr>
        <p:spPr/>
        <p:txBody>
          <a:bodyPr/>
          <a:lstStyle/>
          <a:p>
            <a:fld id="{197C44AD-6DCA-4426-9CFF-9ADD7144058C}" type="slidenum">
              <a:rPr lang="en-IE" smtClean="0"/>
              <a:t>12</a:t>
            </a:fld>
            <a:endParaRPr lang="en-IE"/>
          </a:p>
        </p:txBody>
      </p:sp>
    </p:spTree>
    <p:extLst>
      <p:ext uri="{BB962C8B-B14F-4D97-AF65-F5344CB8AC3E}">
        <p14:creationId xmlns:p14="http://schemas.microsoft.com/office/powerpoint/2010/main" val="768108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5C06A06-0CFA-4512-8C75-2E32F75D8CA4}" type="datetimeFigureOut">
              <a:rPr lang="en-GB" smtClean="0"/>
              <a:t>31/05/2019</a:t>
            </a:fld>
            <a:endParaRPr lang="en-GB"/>
          </a:p>
        </p:txBody>
      </p:sp>
      <p:sp>
        <p:nvSpPr>
          <p:cNvPr id="5" name="Footer Placeholder 4"/>
          <p:cNvSpPr>
            <a:spLocks noGrp="1"/>
          </p:cNvSpPr>
          <p:nvPr>
            <p:ph type="ftr" sz="quarter" idx="11"/>
          </p:nvPr>
        </p:nvSpPr>
        <p:spPr>
          <a:xfrm>
            <a:off x="3124200" y="4443408"/>
            <a:ext cx="2895600" cy="273844"/>
          </a:xfrm>
        </p:spPr>
        <p:txBody>
          <a:bodyPr/>
          <a:lstStyle/>
          <a:p>
            <a:endParaRPr lang="en-GB"/>
          </a:p>
        </p:txBody>
      </p:sp>
      <p:sp>
        <p:nvSpPr>
          <p:cNvPr id="6" name="Slide Number Placeholder 5"/>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308879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C06A06-0CFA-4512-8C75-2E32F75D8CA4}" type="datetimeFigureOut">
              <a:rPr lang="en-GB" smtClean="0"/>
              <a:t>31/05/2019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365554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C06A06-0CFA-4512-8C75-2E32F75D8CA4}" type="datetimeFigureOut">
              <a:rPr lang="en-GB" smtClean="0"/>
              <a:t>31/05/2019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2152450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DDEE2BB-38D0-BF4B-B879-D244FA648B56}" type="slidenum">
              <a:rPr lang="en-US" smtClean="0"/>
              <a:pPr/>
              <a:t>‹#›</a:t>
            </a:fld>
            <a:endParaRPr lang="en-US" dirty="0"/>
          </a:p>
        </p:txBody>
      </p:sp>
      <p:sp>
        <p:nvSpPr>
          <p:cNvPr id="4" name="Title 1"/>
          <p:cNvSpPr>
            <a:spLocks noGrp="1"/>
          </p:cNvSpPr>
          <p:nvPr>
            <p:ph type="title"/>
          </p:nvPr>
        </p:nvSpPr>
        <p:spPr>
          <a:xfrm>
            <a:off x="989420" y="1160425"/>
            <a:ext cx="7115938" cy="3434227"/>
          </a:xfrm>
          <a:prstGeom prst="rect">
            <a:avLst/>
          </a:prstGeom>
        </p:spPr>
        <p:txBody>
          <a:bodyPr/>
          <a:lstStyle/>
          <a:p>
            <a:r>
              <a:rPr lang="en-GB"/>
              <a:t>Click to edit Master title style</a:t>
            </a:r>
            <a:endParaRPr lang="en-US"/>
          </a:p>
        </p:txBody>
      </p:sp>
      <p:sp>
        <p:nvSpPr>
          <p:cNvPr id="6" name="Line 7"/>
          <p:cNvSpPr>
            <a:spLocks noChangeShapeType="1"/>
          </p:cNvSpPr>
          <p:nvPr userDrawn="1"/>
        </p:nvSpPr>
        <p:spPr bwMode="auto">
          <a:xfrm>
            <a:off x="977451" y="951093"/>
            <a:ext cx="7096550" cy="0"/>
          </a:xfrm>
          <a:prstGeom prst="line">
            <a:avLst/>
          </a:prstGeom>
          <a:noFill/>
          <a:ln w="15875" cap="flat" cmpd="sng">
            <a:solidFill>
              <a:schemeClr val="bg1">
                <a:lumMod val="8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Avenir Heavy"/>
              <a:ea typeface="ＭＳ Ｐゴシック" charset="0"/>
              <a:cs typeface="Avenir Heavy"/>
              <a:sym typeface="Gill Sans" charset="0"/>
            </a:endParaRPr>
          </a:p>
        </p:txBody>
      </p:sp>
    </p:spTree>
    <p:extLst>
      <p:ext uri="{BB962C8B-B14F-4D97-AF65-F5344CB8AC3E}">
        <p14:creationId xmlns:p14="http://schemas.microsoft.com/office/powerpoint/2010/main" val="70765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251520" y="1131590"/>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C06A06-0CFA-4512-8C75-2E32F75D8CA4}" type="datetimeFigureOut">
              <a:rPr lang="en-GB" smtClean="0"/>
              <a:t>31/05/2019</a:t>
            </a:fld>
            <a:endParaRPr lang="en-GB"/>
          </a:p>
        </p:txBody>
      </p:sp>
      <p:sp>
        <p:nvSpPr>
          <p:cNvPr id="6" name="Slide Number Placeholder 5"/>
          <p:cNvSpPr>
            <a:spLocks noGrp="1"/>
          </p:cNvSpPr>
          <p:nvPr>
            <p:ph type="sldNum" sz="quarter" idx="12"/>
          </p:nvPr>
        </p:nvSpPr>
        <p:spPr>
          <a:xfrm>
            <a:off x="6948264" y="4869656"/>
            <a:ext cx="2133600" cy="273844"/>
          </a:xfrm>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219833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C06A06-0CFA-4512-8C75-2E32F75D8CA4}" type="datetimeFigureOut">
              <a:rPr lang="en-GB" smtClean="0"/>
              <a:t>31/05/2019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22537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5C06A06-0CFA-4512-8C75-2E32F75D8CA4}" type="datetimeFigureOut">
              <a:rPr lang="en-GB" smtClean="0"/>
              <a:t>31/05/2019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65621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5C06A06-0CFA-4512-8C75-2E32F75D8CA4}" type="datetimeFigureOut">
              <a:rPr lang="en-GB" smtClean="0"/>
              <a:t>31/05/2019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98890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5C06A06-0CFA-4512-8C75-2E32F75D8CA4}" type="datetimeFigureOut">
              <a:rPr lang="en-GB" smtClean="0"/>
              <a:t>31/05/2019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75244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06A06-0CFA-4512-8C75-2E32F75D8CA4}" type="datetimeFigureOut">
              <a:rPr lang="en-GB" smtClean="0"/>
              <a:t>31/05/2019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15368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C06A06-0CFA-4512-8C75-2E32F75D8CA4}" type="datetimeFigureOut">
              <a:rPr lang="en-GB" smtClean="0"/>
              <a:t>31/05/2019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219118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C06A06-0CFA-4512-8C75-2E32F75D8CA4}" type="datetimeFigureOut">
              <a:rPr lang="en-GB" smtClean="0"/>
              <a:t>31/05/2019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A42233-E921-4B77-BD9D-72AA36C9DCCF}" type="slidenum">
              <a:rPr lang="en-GB" smtClean="0"/>
              <a:t>‹#›</a:t>
            </a:fld>
            <a:endParaRPr lang="en-GB"/>
          </a:p>
        </p:txBody>
      </p:sp>
    </p:spTree>
    <p:extLst>
      <p:ext uri="{BB962C8B-B14F-4D97-AF65-F5344CB8AC3E}">
        <p14:creationId xmlns:p14="http://schemas.microsoft.com/office/powerpoint/2010/main" val="77857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5C06A06-0CFA-4512-8C75-2E32F75D8CA4}" type="datetimeFigureOut">
              <a:rPr lang="en-GB" smtClean="0"/>
              <a:t>31/05/2019</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FA42233-E921-4B77-BD9D-72AA36C9DCCF}" type="slidenum">
              <a:rPr lang="en-GB" smtClean="0"/>
              <a:t>‹#›</a:t>
            </a:fld>
            <a:endParaRPr lang="en-GB"/>
          </a:p>
        </p:txBody>
      </p:sp>
    </p:spTree>
    <p:extLst>
      <p:ext uri="{BB962C8B-B14F-4D97-AF65-F5344CB8AC3E}">
        <p14:creationId xmlns:p14="http://schemas.microsoft.com/office/powerpoint/2010/main" val="646426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ucida Bright" panose="0204060205050502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www.trademarkia.com/kilkennys-brewery-estd-1702-ireland-sullivans-brewing-company-87317032.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thirsty.com.sg/collections/magic-hat-brewing-co" TargetMode="External"/><Relationship Id="rId3" Type="http://schemas.openxmlformats.org/officeDocument/2006/relationships/hyperlink" Target="http://www.beauchampdist.com/north-american-breweries/" TargetMode="External"/><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hyperlink" Target="https://gencomgroup.com/" TargetMode="External"/><Relationship Id="rId5" Type="http://schemas.openxmlformats.org/officeDocument/2006/relationships/image" Target="../media/image45.jp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ie/url?sa=i&amp;rct=j&amp;q=&amp;esrc=s&amp;source=images&amp;cd=&amp;ved=2ahUKEwjTuOeK8cviAhU9QxUIHa6vDBsQjRx6BAgBEAU&amp;url=https%3A%2F%2Fquotefancy.com%2Fquote%2F1548548%2FSun-Tzu-Know-thy-self-know-thy-enemy&amp;psig=AOvVaw0-uOKlf36yCW3TEm5sC5be&amp;ust=155960209992509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pinterest.com/pin/542402348841740822/" TargetMode="External"/><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inewitandwisdomswe.com/2013/10/01/best-selling-spirits-in-the-world-2013/" TargetMode="External"/><Relationship Id="rId5" Type="http://schemas.openxmlformats.org/officeDocument/2006/relationships/image" Target="../media/image4.jpeg"/><Relationship Id="rId4" Type="http://schemas.openxmlformats.org/officeDocument/2006/relationships/hyperlink" Target="http://floridawineacademy.com/wset-wine-courses-naples-ft-lauderdale-palm-beach/"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salfordcommunityleisure.co.uk/sport/membership" TargetMode="External"/><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wonderbaby.org/news/netflix-announces-accessibility-feature" TargetMode="External"/><Relationship Id="rId5" Type="http://schemas.openxmlformats.org/officeDocument/2006/relationships/image" Target="../media/image7.png"/><Relationship Id="rId4" Type="http://schemas.openxmlformats.org/officeDocument/2006/relationships/hyperlink" Target="http://fhlogo.blogspot.com/2011/03/facebook.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2D809B-F093-4CE6-9D9D-6FFE8B5BFB18}"/>
              </a:ext>
            </a:extLst>
          </p:cNvPr>
          <p:cNvPicPr>
            <a:picLocks noChangeAspect="1"/>
          </p:cNvPicPr>
          <p:nvPr/>
        </p:nvPicPr>
        <p:blipFill rotWithShape="1">
          <a:blip r:embed="rId3">
            <a:alphaModFix amt="40000"/>
            <a:extLst/>
          </a:blip>
          <a:srcRect l="10666" r="2" b="2"/>
          <a:stretch/>
        </p:blipFill>
        <p:spPr>
          <a:xfrm>
            <a:off x="21" y="1532"/>
            <a:ext cx="9143979" cy="5141968"/>
          </a:xfrm>
          <a:prstGeom prst="rect">
            <a:avLst/>
          </a:prstGeom>
        </p:spPr>
      </p:pic>
      <p:sp>
        <p:nvSpPr>
          <p:cNvPr id="5" name="Title 3">
            <a:extLst>
              <a:ext uri="{FF2B5EF4-FFF2-40B4-BE49-F238E27FC236}">
                <a16:creationId xmlns:a16="http://schemas.microsoft.com/office/drawing/2014/main" id="{89E24B65-C631-4A59-A641-EDE70DB78293}"/>
              </a:ext>
            </a:extLst>
          </p:cNvPr>
          <p:cNvSpPr>
            <a:spLocks noGrp="1"/>
          </p:cNvSpPr>
          <p:nvPr>
            <p:ph type="ctrTitle"/>
          </p:nvPr>
        </p:nvSpPr>
        <p:spPr>
          <a:xfrm>
            <a:off x="667719" y="123478"/>
            <a:ext cx="7808540" cy="3274073"/>
          </a:xfrm>
        </p:spPr>
        <p:txBody>
          <a:bodyPr>
            <a:normAutofit fontScale="90000"/>
          </a:bodyPr>
          <a:lstStyle/>
          <a:p>
            <a:pPr>
              <a:lnSpc>
                <a:spcPct val="90000"/>
              </a:lnSpc>
            </a:pPr>
            <a:r>
              <a:rPr lang="en-IE" sz="8600" dirty="0">
                <a:ln w="22225">
                  <a:solidFill>
                    <a:schemeClr val="tx1"/>
                  </a:solidFill>
                  <a:miter lim="800000"/>
                </a:ln>
                <a:noFill/>
                <a:latin typeface="Lucida Bright" panose="020B0604020202020204" pitchFamily="18" charset="0"/>
              </a:rPr>
              <a:t>Collaboration not Competition</a:t>
            </a:r>
          </a:p>
        </p:txBody>
      </p:sp>
      <p:sp>
        <p:nvSpPr>
          <p:cNvPr id="6" name="Subtitle 4">
            <a:extLst>
              <a:ext uri="{FF2B5EF4-FFF2-40B4-BE49-F238E27FC236}">
                <a16:creationId xmlns:a16="http://schemas.microsoft.com/office/drawing/2014/main" id="{4C83267C-B16A-4389-85B8-883F6B51D7E8}"/>
              </a:ext>
            </a:extLst>
          </p:cNvPr>
          <p:cNvSpPr>
            <a:spLocks noGrp="1"/>
          </p:cNvSpPr>
          <p:nvPr>
            <p:ph type="subTitle" idx="1"/>
          </p:nvPr>
        </p:nvSpPr>
        <p:spPr>
          <a:xfrm>
            <a:off x="0" y="3702546"/>
            <a:ext cx="9143978" cy="1389484"/>
          </a:xfrm>
        </p:spPr>
        <p:txBody>
          <a:bodyPr>
            <a:normAutofit fontScale="92500" lnSpcReduction="10000"/>
          </a:bodyPr>
          <a:lstStyle/>
          <a:p>
            <a:r>
              <a:rPr lang="en-IE" dirty="0"/>
              <a:t>Growing craft beer through collaboration</a:t>
            </a:r>
          </a:p>
          <a:p>
            <a:endParaRPr lang="en-IE" dirty="0"/>
          </a:p>
          <a:p>
            <a:r>
              <a:rPr lang="en-IE" sz="2400" dirty="0"/>
              <a:t>Will Keating – Hellfire Brew Club/Serestra</a:t>
            </a:r>
          </a:p>
        </p:txBody>
      </p:sp>
    </p:spTree>
    <p:extLst>
      <p:ext uri="{BB962C8B-B14F-4D97-AF65-F5344CB8AC3E}">
        <p14:creationId xmlns:p14="http://schemas.microsoft.com/office/powerpoint/2010/main" val="801133910"/>
      </p:ext>
    </p:extLst>
  </p:cSld>
  <p:clrMapOvr>
    <a:overrideClrMapping bg1="dk1" tx1="lt1" bg2="dk2" tx2="lt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3BECFC-04EC-4D16-9A47-88451961983F}"/>
              </a:ext>
            </a:extLst>
          </p:cNvPr>
          <p:cNvSpPr>
            <a:spLocks noGrp="1"/>
          </p:cNvSpPr>
          <p:nvPr>
            <p:ph type="title"/>
          </p:nvPr>
        </p:nvSpPr>
        <p:spPr/>
        <p:txBody>
          <a:bodyPr/>
          <a:lstStyle/>
          <a:p>
            <a:r>
              <a:rPr lang="en-IE" dirty="0"/>
              <a:t>New News</a:t>
            </a:r>
          </a:p>
        </p:txBody>
      </p:sp>
      <p:pic>
        <p:nvPicPr>
          <p:cNvPr id="10" name="Picture 9">
            <a:extLst>
              <a:ext uri="{FF2B5EF4-FFF2-40B4-BE49-F238E27FC236}">
                <a16:creationId xmlns:a16="http://schemas.microsoft.com/office/drawing/2014/main" id="{8B28D5B4-87DD-402C-BBC6-725890A34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778"/>
          <a:stretch/>
        </p:blipFill>
        <p:spPr>
          <a:xfrm>
            <a:off x="323528" y="1203598"/>
            <a:ext cx="3275856" cy="3825248"/>
          </a:xfrm>
          <a:prstGeom prst="rect">
            <a:avLst/>
          </a:prstGeom>
        </p:spPr>
      </p:pic>
      <p:pic>
        <p:nvPicPr>
          <p:cNvPr id="12" name="Picture 11">
            <a:extLst>
              <a:ext uri="{FF2B5EF4-FFF2-40B4-BE49-F238E27FC236}">
                <a16:creationId xmlns:a16="http://schemas.microsoft.com/office/drawing/2014/main" id="{051F36A6-9CFF-41E6-8402-149712F49443}"/>
              </a:ext>
            </a:extLst>
          </p:cNvPr>
          <p:cNvPicPr>
            <a:picLocks noChangeAspect="1"/>
          </p:cNvPicPr>
          <p:nvPr/>
        </p:nvPicPr>
        <p:blipFill rotWithShape="1">
          <a:blip r:embed="rId4">
            <a:extLst>
              <a:ext uri="{28A0092B-C50C-407E-A947-70E740481C1C}">
                <a14:useLocalDpi xmlns:a14="http://schemas.microsoft.com/office/drawing/2010/main" val="0"/>
              </a:ext>
            </a:extLst>
          </a:blip>
          <a:srcRect l="10550" r="12958"/>
          <a:stretch/>
        </p:blipFill>
        <p:spPr>
          <a:xfrm>
            <a:off x="4283968" y="1568050"/>
            <a:ext cx="4736884" cy="3096344"/>
          </a:xfrm>
          <a:prstGeom prst="rect">
            <a:avLst/>
          </a:prstGeom>
        </p:spPr>
      </p:pic>
    </p:spTree>
    <p:extLst>
      <p:ext uri="{BB962C8B-B14F-4D97-AF65-F5344CB8AC3E}">
        <p14:creationId xmlns:p14="http://schemas.microsoft.com/office/powerpoint/2010/main" val="12576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3075-022B-40B9-B194-AFE902BE53CD}"/>
              </a:ext>
            </a:extLst>
          </p:cNvPr>
          <p:cNvSpPr>
            <a:spLocks noGrp="1"/>
          </p:cNvSpPr>
          <p:nvPr>
            <p:ph type="title"/>
          </p:nvPr>
        </p:nvSpPr>
        <p:spPr/>
        <p:txBody>
          <a:bodyPr/>
          <a:lstStyle/>
          <a:p>
            <a:r>
              <a:rPr lang="en-IE" dirty="0"/>
              <a:t>3 Good Reasons</a:t>
            </a:r>
          </a:p>
        </p:txBody>
      </p:sp>
      <p:sp>
        <p:nvSpPr>
          <p:cNvPr id="3" name="Content Placeholder 2">
            <a:extLst>
              <a:ext uri="{FF2B5EF4-FFF2-40B4-BE49-F238E27FC236}">
                <a16:creationId xmlns:a16="http://schemas.microsoft.com/office/drawing/2014/main" id="{4CE1A30E-7C5A-48D1-AA5A-DC00FAB726A6}"/>
              </a:ext>
            </a:extLst>
          </p:cNvPr>
          <p:cNvSpPr>
            <a:spLocks noGrp="1"/>
          </p:cNvSpPr>
          <p:nvPr>
            <p:ph idx="1"/>
          </p:nvPr>
        </p:nvSpPr>
        <p:spPr>
          <a:xfrm>
            <a:off x="251520" y="1563638"/>
            <a:ext cx="8229600" cy="2962424"/>
          </a:xfrm>
        </p:spPr>
        <p:txBody>
          <a:bodyPr/>
          <a:lstStyle/>
          <a:p>
            <a:pPr marL="0" indent="0" algn="ctr">
              <a:buNone/>
            </a:pPr>
            <a:endParaRPr lang="en-IE" dirty="0"/>
          </a:p>
          <a:p>
            <a:pPr marL="0" indent="0" algn="ctr">
              <a:buNone/>
            </a:pPr>
            <a:r>
              <a:rPr lang="en-IE" dirty="0"/>
              <a:t>It helps you express your purpose.</a:t>
            </a:r>
          </a:p>
        </p:txBody>
      </p:sp>
    </p:spTree>
    <p:extLst>
      <p:ext uri="{BB962C8B-B14F-4D97-AF65-F5344CB8AC3E}">
        <p14:creationId xmlns:p14="http://schemas.microsoft.com/office/powerpoint/2010/main" val="36351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Rectangle 7"/>
          <p:cNvSpPr/>
          <p:nvPr/>
        </p:nvSpPr>
        <p:spPr>
          <a:xfrm>
            <a:off x="292812" y="297470"/>
            <a:ext cx="3467493" cy="1176284"/>
          </a:xfrm>
          <a:prstGeom prst="rect">
            <a:avLst/>
          </a:prstGeom>
        </p:spPr>
        <p:txBody>
          <a:bodyPr wrap="square">
            <a:spAutoFit/>
          </a:bodyPr>
          <a:lstStyle/>
          <a:p>
            <a:pPr>
              <a:lnSpc>
                <a:spcPct val="85000"/>
              </a:lnSpc>
            </a:pPr>
            <a:r>
              <a:rPr lang="en-US" sz="4125" b="1" dirty="0">
                <a:solidFill>
                  <a:schemeClr val="bg1"/>
                </a:solidFill>
                <a:latin typeface="Trade Gothic LT Std Bold Conden" panose="020B0503040303020004" pitchFamily="34" charset="77"/>
                <a:ea typeface="Trade Gothic LT Pro Bold Condensed No. 20" charset="0"/>
                <a:cs typeface="Trade Gothic LT Pro Bold Condensed No. 20" charset="0"/>
              </a:rPr>
              <a:t>PURPOSEFUL </a:t>
            </a:r>
            <a:br>
              <a:rPr lang="en-US" sz="4125" b="1" dirty="0">
                <a:solidFill>
                  <a:schemeClr val="bg1"/>
                </a:solidFill>
                <a:latin typeface="Trade Gothic LT Std Bold Conden" panose="020B0503040303020004" pitchFamily="34" charset="77"/>
                <a:ea typeface="Trade Gothic LT Pro Bold Condensed No. 20" charset="0"/>
                <a:cs typeface="Trade Gothic LT Pro Bold Condensed No. 20" charset="0"/>
              </a:rPr>
            </a:br>
            <a:r>
              <a:rPr lang="en-US" sz="4125" b="1" dirty="0">
                <a:solidFill>
                  <a:schemeClr val="bg1"/>
                </a:solidFill>
                <a:latin typeface="Trade Gothic LT Std Bold Conden" panose="020B0503040303020004" pitchFamily="34" charset="77"/>
                <a:ea typeface="Trade Gothic LT Pro Bold Condensed No. 20" charset="0"/>
                <a:cs typeface="Trade Gothic LT Pro Bold Condensed No. 20" charset="0"/>
              </a:rPr>
              <a:t>BRANDS</a:t>
            </a:r>
          </a:p>
        </p:txBody>
      </p:sp>
      <p:sp>
        <p:nvSpPr>
          <p:cNvPr id="11" name="Rectangle 10"/>
          <p:cNvSpPr/>
          <p:nvPr/>
        </p:nvSpPr>
        <p:spPr>
          <a:xfrm>
            <a:off x="3068126" y="1473754"/>
            <a:ext cx="6768053" cy="400110"/>
          </a:xfrm>
          <a:prstGeom prst="rect">
            <a:avLst/>
          </a:prstGeom>
        </p:spPr>
        <p:txBody>
          <a:bodyPr wrap="square">
            <a:spAutoFit/>
          </a:bodyPr>
          <a:lstStyle/>
          <a:p>
            <a:r>
              <a:rPr lang="en-IE" sz="2000" dirty="0">
                <a:solidFill>
                  <a:schemeClr val="bg1"/>
                </a:solidFill>
                <a:latin typeface="TradeGothic LT Light" panose="02000503020000020004" pitchFamily="2" charset="77"/>
                <a:ea typeface="Trade Gothic Light" charset="0"/>
                <a:cs typeface="Trade Gothic Light" charset="0"/>
              </a:rPr>
              <a:t>Purpose driven brands are more successful – long term</a:t>
            </a:r>
            <a:endParaRPr lang="en-US" sz="2000" dirty="0">
              <a:solidFill>
                <a:schemeClr val="bg1"/>
              </a:solidFill>
              <a:latin typeface="TradeGothic LT Light" panose="02000503020000020004" pitchFamily="2" charset="77"/>
              <a:ea typeface="Trade Gothic Light" charset="0"/>
              <a:cs typeface="Trade Gothic Light" charset="0"/>
            </a:endParaRPr>
          </a:p>
        </p:txBody>
      </p:sp>
      <p:sp>
        <p:nvSpPr>
          <p:cNvPr id="5" name="TextBox 4">
            <a:extLst>
              <a:ext uri="{FF2B5EF4-FFF2-40B4-BE49-F238E27FC236}">
                <a16:creationId xmlns:a16="http://schemas.microsoft.com/office/drawing/2014/main" id="{BE19E7E7-FBC4-E14D-922C-92DF6394EE78}"/>
              </a:ext>
            </a:extLst>
          </p:cNvPr>
          <p:cNvSpPr txBox="1"/>
          <p:nvPr/>
        </p:nvSpPr>
        <p:spPr>
          <a:xfrm>
            <a:off x="6572250" y="4762500"/>
            <a:ext cx="2225289" cy="233590"/>
          </a:xfrm>
          <a:prstGeom prst="rect">
            <a:avLst/>
          </a:prstGeom>
          <a:noFill/>
        </p:spPr>
        <p:txBody>
          <a:bodyPr wrap="none" rtlCol="0">
            <a:spAutoFit/>
          </a:bodyPr>
          <a:lstStyle/>
          <a:p>
            <a:pPr defTabSz="466456">
              <a:defRPr/>
            </a:pPr>
            <a:r>
              <a:rPr lang="en-IE" sz="918" kern="0" dirty="0">
                <a:solidFill>
                  <a:schemeClr val="bg1"/>
                </a:solidFill>
                <a:latin typeface="Trade Gothic LT Pro Condensed N" panose="020B0506040303020004" pitchFamily="34" charset="77"/>
              </a:rPr>
              <a:t>Stengel – 50,000 brands surveyed 2001-11</a:t>
            </a:r>
          </a:p>
        </p:txBody>
      </p:sp>
      <p:sp>
        <p:nvSpPr>
          <p:cNvPr id="4" name="Slide Number Placeholder 3">
            <a:extLst>
              <a:ext uri="{FF2B5EF4-FFF2-40B4-BE49-F238E27FC236}">
                <a16:creationId xmlns:a16="http://schemas.microsoft.com/office/drawing/2014/main" id="{35F70FFD-A7EF-1847-9763-8A1F2355785B}"/>
              </a:ext>
            </a:extLst>
          </p:cNvPr>
          <p:cNvSpPr>
            <a:spLocks noGrp="1"/>
          </p:cNvSpPr>
          <p:nvPr>
            <p:ph type="sldNum" sz="quarter" idx="12"/>
          </p:nvPr>
        </p:nvSpPr>
        <p:spPr/>
        <p:txBody>
          <a:bodyPr/>
          <a:lstStyle/>
          <a:p>
            <a:fld id="{7ED63CFE-371E-9C4B-9D5F-30DF756201BB}" type="slidenum">
              <a:rPr lang="en-US" smtClean="0"/>
              <a:t>12</a:t>
            </a:fld>
            <a:endParaRPr lang="en-US"/>
          </a:p>
        </p:txBody>
      </p:sp>
    </p:spTree>
    <p:extLst>
      <p:ext uri="{BB962C8B-B14F-4D97-AF65-F5344CB8AC3E}">
        <p14:creationId xmlns:p14="http://schemas.microsoft.com/office/powerpoint/2010/main" val="168881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29CC1E5-E69A-4B1C-A73A-6EF4C68EC419}"/>
              </a:ext>
            </a:extLst>
          </p:cNvPr>
          <p:cNvPicPr>
            <a:picLocks noChangeAspect="1"/>
          </p:cNvPicPr>
          <p:nvPr/>
        </p:nvPicPr>
        <p:blipFill rotWithShape="1">
          <a:blip r:embed="rId3">
            <a:alphaModFix amt="50000"/>
            <a:extLst/>
          </a:blip>
          <a:srcRect l="19927" r="6741"/>
          <a:stretch/>
        </p:blipFill>
        <p:spPr>
          <a:xfrm>
            <a:off x="20" y="10"/>
            <a:ext cx="9143980" cy="5143490"/>
          </a:xfrm>
          <a:prstGeom prst="rect">
            <a:avLst/>
          </a:prstGeom>
        </p:spPr>
      </p:pic>
      <p:sp>
        <p:nvSpPr>
          <p:cNvPr id="2" name="Title 1">
            <a:extLst>
              <a:ext uri="{FF2B5EF4-FFF2-40B4-BE49-F238E27FC236}">
                <a16:creationId xmlns:a16="http://schemas.microsoft.com/office/drawing/2014/main" id="{5C8FB897-C7A9-46F7-AE12-493112F60706}"/>
              </a:ext>
            </a:extLst>
          </p:cNvPr>
          <p:cNvSpPr>
            <a:spLocks noGrp="1"/>
          </p:cNvSpPr>
          <p:nvPr>
            <p:ph type="title"/>
          </p:nvPr>
        </p:nvSpPr>
        <p:spPr>
          <a:xfrm>
            <a:off x="2285980" y="2715766"/>
            <a:ext cx="6858000" cy="2175389"/>
          </a:xfrm>
        </p:spPr>
        <p:txBody>
          <a:bodyPr vert="horz" lIns="91440" tIns="45720" rIns="91440" bIns="45720" rtlCol="0" anchor="b">
            <a:normAutofit/>
          </a:bodyPr>
          <a:lstStyle/>
          <a:p>
            <a:pPr>
              <a:lnSpc>
                <a:spcPct val="90000"/>
              </a:lnSpc>
            </a:pPr>
            <a:r>
              <a:rPr lang="en-US" sz="6000" dirty="0">
                <a:solidFill>
                  <a:srgbClr val="FFFFFF"/>
                </a:solidFill>
              </a:rPr>
              <a:t>Push Convention</a:t>
            </a:r>
          </a:p>
        </p:txBody>
      </p:sp>
    </p:spTree>
    <p:extLst>
      <p:ext uri="{BB962C8B-B14F-4D97-AF65-F5344CB8AC3E}">
        <p14:creationId xmlns:p14="http://schemas.microsoft.com/office/powerpoint/2010/main" val="265479179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A503A88-720D-42E6-87B5-3D1956CEA001}"/>
              </a:ext>
            </a:extLst>
          </p:cNvPr>
          <p:cNvPicPr>
            <a:picLocks noChangeAspect="1"/>
          </p:cNvPicPr>
          <p:nvPr/>
        </p:nvPicPr>
        <p:blipFill rotWithShape="1">
          <a:blip r:embed="rId2">
            <a:alphaModFix amt="50000"/>
            <a:extLst/>
          </a:blip>
          <a:srcRect t="10000"/>
          <a:stretch/>
        </p:blipFill>
        <p:spPr>
          <a:xfrm>
            <a:off x="20" y="10"/>
            <a:ext cx="9143980" cy="5143490"/>
          </a:xfrm>
          <a:prstGeom prst="rect">
            <a:avLst/>
          </a:prstGeom>
        </p:spPr>
      </p:pic>
      <p:sp>
        <p:nvSpPr>
          <p:cNvPr id="2" name="Title 1">
            <a:extLst>
              <a:ext uri="{FF2B5EF4-FFF2-40B4-BE49-F238E27FC236}">
                <a16:creationId xmlns:a16="http://schemas.microsoft.com/office/drawing/2014/main" id="{8A57F673-127B-486D-ADA6-0E6823BE357D}"/>
              </a:ext>
            </a:extLst>
          </p:cNvPr>
          <p:cNvSpPr>
            <a:spLocks noGrp="1"/>
          </p:cNvSpPr>
          <p:nvPr>
            <p:ph type="title"/>
          </p:nvPr>
        </p:nvSpPr>
        <p:spPr>
          <a:xfrm>
            <a:off x="0" y="2499742"/>
            <a:ext cx="4788024" cy="2175389"/>
          </a:xfrm>
        </p:spPr>
        <p:txBody>
          <a:bodyPr vert="horz" lIns="91440" tIns="45720" rIns="91440" bIns="45720" rtlCol="0" anchor="b">
            <a:normAutofit fontScale="90000"/>
          </a:bodyPr>
          <a:lstStyle/>
          <a:p>
            <a:pPr>
              <a:lnSpc>
                <a:spcPct val="90000"/>
              </a:lnSpc>
            </a:pPr>
            <a:r>
              <a:rPr lang="en-US" sz="6000" dirty="0">
                <a:solidFill>
                  <a:srgbClr val="FFFFFF"/>
                </a:solidFill>
              </a:rPr>
              <a:t>Fuck Corporations &amp; Bland Beer</a:t>
            </a:r>
          </a:p>
        </p:txBody>
      </p:sp>
    </p:spTree>
    <p:extLst>
      <p:ext uri="{BB962C8B-B14F-4D97-AF65-F5344CB8AC3E}">
        <p14:creationId xmlns:p14="http://schemas.microsoft.com/office/powerpoint/2010/main" val="403476440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47DE-F14B-467E-AB2C-F9382A075AA2}"/>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3A9B383B-13DA-40A2-ACF0-D9BB61E39ACA}"/>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FE2E8F35-7181-4D6F-BE72-571668FE12A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68145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Content Placeholder 3" descr="A close up of a bottle&#10;&#10;Description automatically generated">
            <a:extLst>
              <a:ext uri="{FF2B5EF4-FFF2-40B4-BE49-F238E27FC236}">
                <a16:creationId xmlns:a16="http://schemas.microsoft.com/office/drawing/2014/main" id="{290A05CF-418D-4C87-A5EA-1300F1FE6ED8}"/>
              </a:ext>
            </a:extLst>
          </p:cNvPr>
          <p:cNvPicPr>
            <a:picLocks noChangeAspect="1"/>
          </p:cNvPicPr>
          <p:nvPr/>
        </p:nvPicPr>
        <p:blipFill rotWithShape="1">
          <a:blip r:embed="rId2"/>
          <a:srcRect l="1868" r="6786" b="1"/>
          <a:stretch/>
        </p:blipFill>
        <p:spPr>
          <a:xfrm>
            <a:off x="20" y="10"/>
            <a:ext cx="5527522" cy="5143490"/>
          </a:xfrm>
          <a:prstGeom prst="rect">
            <a:avLst/>
          </a:prstGeom>
        </p:spPr>
      </p:pic>
      <p:pic>
        <p:nvPicPr>
          <p:cNvPr id="10" name="Picture 9">
            <a:extLst>
              <a:ext uri="{FF2B5EF4-FFF2-40B4-BE49-F238E27FC236}">
                <a16:creationId xmlns:a16="http://schemas.microsoft.com/office/drawing/2014/main" id="{0FEDDFAC-EC91-47ED-8BB6-663A6A50359E}"/>
              </a:ext>
            </a:extLst>
          </p:cNvPr>
          <p:cNvPicPr>
            <a:picLocks noChangeAspect="1"/>
          </p:cNvPicPr>
          <p:nvPr/>
        </p:nvPicPr>
        <p:blipFill rotWithShape="1">
          <a:blip r:embed="rId3">
            <a:extLst/>
          </a:blip>
          <a:srcRect l="3253" r="3858" b="2"/>
          <a:stretch/>
        </p:blipFill>
        <p:spPr>
          <a:xfrm>
            <a:off x="5650992" y="10"/>
            <a:ext cx="3493008" cy="2510018"/>
          </a:xfrm>
          <a:prstGeom prst="rect">
            <a:avLst/>
          </a:prstGeom>
        </p:spPr>
      </p:pic>
      <p:pic>
        <p:nvPicPr>
          <p:cNvPr id="8" name="Picture 7">
            <a:extLst>
              <a:ext uri="{FF2B5EF4-FFF2-40B4-BE49-F238E27FC236}">
                <a16:creationId xmlns:a16="http://schemas.microsoft.com/office/drawing/2014/main" id="{65E967AE-4E7D-4D03-8B7F-87A0806F8EB0}"/>
              </a:ext>
            </a:extLst>
          </p:cNvPr>
          <p:cNvPicPr>
            <a:picLocks noChangeAspect="1"/>
          </p:cNvPicPr>
          <p:nvPr/>
        </p:nvPicPr>
        <p:blipFill rotWithShape="1">
          <a:blip r:embed="rId4"/>
          <a:srcRect l="50000" r="4426" b="3"/>
          <a:stretch/>
        </p:blipFill>
        <p:spPr>
          <a:xfrm>
            <a:off x="5650990" y="2633472"/>
            <a:ext cx="3493010" cy="2510028"/>
          </a:xfrm>
          <a:prstGeom prst="rect">
            <a:avLst/>
          </a:prstGeom>
        </p:spPr>
      </p:pic>
    </p:spTree>
    <p:extLst>
      <p:ext uri="{BB962C8B-B14F-4D97-AF65-F5344CB8AC3E}">
        <p14:creationId xmlns:p14="http://schemas.microsoft.com/office/powerpoint/2010/main" val="86752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3075-022B-40B9-B194-AFE902BE53CD}"/>
              </a:ext>
            </a:extLst>
          </p:cNvPr>
          <p:cNvSpPr>
            <a:spLocks noGrp="1"/>
          </p:cNvSpPr>
          <p:nvPr>
            <p:ph type="title"/>
          </p:nvPr>
        </p:nvSpPr>
        <p:spPr/>
        <p:txBody>
          <a:bodyPr/>
          <a:lstStyle/>
          <a:p>
            <a:r>
              <a:rPr lang="en-IE" dirty="0"/>
              <a:t>3 Good Reasons</a:t>
            </a:r>
          </a:p>
        </p:txBody>
      </p:sp>
      <p:sp>
        <p:nvSpPr>
          <p:cNvPr id="3" name="Content Placeholder 2">
            <a:extLst>
              <a:ext uri="{FF2B5EF4-FFF2-40B4-BE49-F238E27FC236}">
                <a16:creationId xmlns:a16="http://schemas.microsoft.com/office/drawing/2014/main" id="{4CE1A30E-7C5A-48D1-AA5A-DC00FAB726A6}"/>
              </a:ext>
            </a:extLst>
          </p:cNvPr>
          <p:cNvSpPr>
            <a:spLocks noGrp="1"/>
          </p:cNvSpPr>
          <p:nvPr>
            <p:ph idx="1"/>
          </p:nvPr>
        </p:nvSpPr>
        <p:spPr>
          <a:xfrm>
            <a:off x="0" y="1563638"/>
            <a:ext cx="9144000" cy="2962424"/>
          </a:xfrm>
        </p:spPr>
        <p:txBody>
          <a:bodyPr/>
          <a:lstStyle/>
          <a:p>
            <a:pPr marL="0" indent="0" algn="ctr">
              <a:buNone/>
            </a:pPr>
            <a:endParaRPr lang="en-IE" dirty="0"/>
          </a:p>
          <a:p>
            <a:pPr marL="0" indent="0" algn="ctr">
              <a:buNone/>
            </a:pPr>
            <a:r>
              <a:rPr lang="en-IE" dirty="0"/>
              <a:t>You’ll learn something/ meet somebody new.</a:t>
            </a:r>
          </a:p>
        </p:txBody>
      </p:sp>
    </p:spTree>
    <p:extLst>
      <p:ext uri="{BB962C8B-B14F-4D97-AF65-F5344CB8AC3E}">
        <p14:creationId xmlns:p14="http://schemas.microsoft.com/office/powerpoint/2010/main" val="36470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torcycle parked on the side of a building&#10;&#10;Description automatically generated">
            <a:extLst>
              <a:ext uri="{FF2B5EF4-FFF2-40B4-BE49-F238E27FC236}">
                <a16:creationId xmlns:a16="http://schemas.microsoft.com/office/drawing/2014/main" id="{3F18B4C8-A798-4DC2-81DA-02AFFF0DC31F}"/>
              </a:ext>
            </a:extLst>
          </p:cNvPr>
          <p:cNvPicPr>
            <a:picLocks noChangeAspect="1"/>
          </p:cNvPicPr>
          <p:nvPr/>
        </p:nvPicPr>
        <p:blipFill rotWithShape="1">
          <a:blip r:embed="rId3">
            <a:extLst>
              <a:ext uri="{28A0092B-C50C-407E-A947-70E740481C1C}">
                <a14:useLocalDpi xmlns:a14="http://schemas.microsoft.com/office/drawing/2010/main" val="0"/>
              </a:ext>
            </a:extLst>
          </a:blip>
          <a:srcRect b="15414"/>
          <a:stretch/>
        </p:blipFill>
        <p:spPr>
          <a:xfrm>
            <a:off x="20" y="10"/>
            <a:ext cx="9143980" cy="5143490"/>
          </a:xfrm>
          <a:prstGeom prst="rect">
            <a:avLst/>
          </a:prstGeom>
        </p:spPr>
      </p:pic>
    </p:spTree>
    <p:extLst>
      <p:ext uri="{BB962C8B-B14F-4D97-AF65-F5344CB8AC3E}">
        <p14:creationId xmlns:p14="http://schemas.microsoft.com/office/powerpoint/2010/main" val="1786369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C9B1720-93A9-4359-B810-52711A7ADC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89" b="93778" l="6000" r="94000">
                        <a14:foregroundMark x1="11778" y1="50222" x2="33111" y2="38222"/>
                        <a14:foregroundMark x1="11333" y1="44889" x2="37333" y2="41556"/>
                        <a14:foregroundMark x1="37333" y1="41556" x2="46222" y2="49111"/>
                        <a14:foregroundMark x1="46222" y1="49111" x2="68889" y2="38444"/>
                        <a14:foregroundMark x1="68889" y1="38444" x2="77556" y2="28444"/>
                        <a14:foregroundMark x1="77556" y1="28444" x2="66444" y2="25778"/>
                        <a14:foregroundMark x1="66444" y1="25778" x2="53556" y2="75556"/>
                        <a14:foregroundMark x1="53556" y1="75556" x2="28889" y2="68222"/>
                        <a14:foregroundMark x1="28889" y1="68222" x2="41556" y2="66222"/>
                        <a14:foregroundMark x1="41556" y1="66222" x2="78000" y2="72667"/>
                        <a14:foregroundMark x1="71778" y1="35778" x2="80889" y2="44667"/>
                        <a14:foregroundMark x1="73556" y1="47778" x2="66222" y2="48444"/>
                        <a14:foregroundMark x1="62444" y1="50444" x2="71111" y2="58444"/>
                        <a14:foregroundMark x1="71111" y1="58444" x2="78444" y2="52000"/>
                        <a14:foregroundMark x1="89111" y1="30222" x2="94000" y2="53111"/>
                        <a14:foregroundMark x1="94000" y1="53111" x2="89111" y2="71333"/>
                        <a14:foregroundMark x1="15333" y1="38444" x2="37333" y2="31556"/>
                        <a14:foregroundMark x1="37333" y1="31556" x2="37556" y2="31333"/>
                        <a14:foregroundMark x1="8444" y1="34444" x2="6222" y2="56889"/>
                        <a14:foregroundMark x1="6222" y1="56889" x2="7556" y2="64667"/>
                        <a14:foregroundMark x1="72444" y1="12000" x2="49778" y2="6889"/>
                        <a14:foregroundMark x1="49778" y1="6889" x2="38000" y2="6889"/>
                        <a14:foregroundMark x1="38000" y1="6889" x2="30222" y2="10889"/>
                        <a14:foregroundMark x1="61333" y1="72222" x2="27556" y2="73556"/>
                        <a14:foregroundMark x1="27556" y1="73556" x2="19333" y2="71333"/>
                        <a14:foregroundMark x1="27556" y1="88667" x2="50000" y2="93778"/>
                        <a14:foregroundMark x1="50000" y1="93778" x2="70000" y2="90222"/>
                      </a14:backgroundRemoval>
                    </a14:imgEffect>
                  </a14:imgLayer>
                </a14:imgProps>
              </a:ext>
              <a:ext uri="{28A0092B-C50C-407E-A947-70E740481C1C}">
                <a14:useLocalDpi xmlns:a14="http://schemas.microsoft.com/office/drawing/2010/main" val="0"/>
              </a:ext>
            </a:extLst>
          </a:blip>
          <a:stretch>
            <a:fillRect/>
          </a:stretch>
        </p:blipFill>
        <p:spPr>
          <a:xfrm>
            <a:off x="2428875" y="428625"/>
            <a:ext cx="4286250" cy="4286250"/>
          </a:xfrm>
          <a:prstGeom prst="rect">
            <a:avLst/>
          </a:prstGeom>
        </p:spPr>
      </p:pic>
    </p:spTree>
    <p:extLst>
      <p:ext uri="{BB962C8B-B14F-4D97-AF65-F5344CB8AC3E}">
        <p14:creationId xmlns:p14="http://schemas.microsoft.com/office/powerpoint/2010/main" val="336648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38C4A7A-79C2-47B1-AEC1-2D67E25216FB}"/>
              </a:ext>
            </a:extLst>
          </p:cNvPr>
          <p:cNvSpPr>
            <a:spLocks noGrp="1"/>
          </p:cNvSpPr>
          <p:nvPr>
            <p:ph idx="1"/>
          </p:nvPr>
        </p:nvSpPr>
        <p:spPr>
          <a:xfrm>
            <a:off x="0" y="483518"/>
            <a:ext cx="9108504" cy="4042544"/>
          </a:xfrm>
        </p:spPr>
        <p:txBody>
          <a:bodyPr>
            <a:normAutofit fontScale="92500" lnSpcReduction="10000"/>
          </a:bodyPr>
          <a:lstStyle/>
          <a:p>
            <a:pPr marL="0" indent="0" algn="ctr">
              <a:buNone/>
            </a:pPr>
            <a:r>
              <a:rPr lang="en-IE" dirty="0"/>
              <a:t>1</a:t>
            </a:r>
          </a:p>
          <a:p>
            <a:pPr marL="0" indent="0" algn="ctr">
              <a:buNone/>
            </a:pPr>
            <a:r>
              <a:rPr lang="en-IE" dirty="0">
                <a:solidFill>
                  <a:schemeClr val="tx1">
                    <a:lumMod val="65000"/>
                    <a:lumOff val="35000"/>
                  </a:schemeClr>
                </a:solidFill>
              </a:rPr>
              <a:t>Simple Thought</a:t>
            </a:r>
          </a:p>
          <a:p>
            <a:pPr marL="0" indent="0" algn="ctr">
              <a:buNone/>
            </a:pPr>
            <a:endParaRPr lang="en-IE" dirty="0"/>
          </a:p>
          <a:p>
            <a:pPr marL="0" indent="0" algn="ctr">
              <a:buNone/>
            </a:pPr>
            <a:r>
              <a:rPr lang="en-IE" dirty="0"/>
              <a:t>3</a:t>
            </a:r>
          </a:p>
          <a:p>
            <a:pPr marL="0" indent="0" algn="ctr">
              <a:buNone/>
            </a:pPr>
            <a:r>
              <a:rPr lang="en-IE" dirty="0">
                <a:solidFill>
                  <a:schemeClr val="tx1">
                    <a:lumMod val="65000"/>
                    <a:lumOff val="35000"/>
                  </a:schemeClr>
                </a:solidFill>
              </a:rPr>
              <a:t>Good Reasons to Collaborate</a:t>
            </a:r>
          </a:p>
          <a:p>
            <a:pPr marL="0" indent="0" algn="ctr">
              <a:buNone/>
            </a:pPr>
            <a:endParaRPr lang="en-IE" dirty="0"/>
          </a:p>
          <a:p>
            <a:pPr marL="0" indent="0" algn="ctr">
              <a:buNone/>
            </a:pPr>
            <a:r>
              <a:rPr lang="en-IE" dirty="0"/>
              <a:t>5</a:t>
            </a:r>
          </a:p>
          <a:p>
            <a:pPr marL="0" indent="0" algn="ctr">
              <a:buNone/>
            </a:pPr>
            <a:r>
              <a:rPr lang="en-IE" dirty="0">
                <a:solidFill>
                  <a:schemeClr val="tx1">
                    <a:lumMod val="65000"/>
                    <a:lumOff val="35000"/>
                  </a:schemeClr>
                </a:solidFill>
              </a:rPr>
              <a:t>Practical Tips to Collaborate Better</a:t>
            </a:r>
          </a:p>
        </p:txBody>
      </p:sp>
    </p:spTree>
    <p:extLst>
      <p:ext uri="{BB962C8B-B14F-4D97-AF65-F5344CB8AC3E}">
        <p14:creationId xmlns:p14="http://schemas.microsoft.com/office/powerpoint/2010/main" val="1365767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73950-3783-433C-AD60-6A47743560CD}"/>
              </a:ext>
            </a:extLst>
          </p:cNvPr>
          <p:cNvSpPr>
            <a:spLocks noGrp="1"/>
          </p:cNvSpPr>
          <p:nvPr>
            <p:ph type="title"/>
          </p:nvPr>
        </p:nvSpPr>
        <p:spPr/>
        <p:txBody>
          <a:bodyPr/>
          <a:lstStyle/>
          <a:p>
            <a:r>
              <a:rPr lang="en-IE" dirty="0"/>
              <a:t>5 Practical tips</a:t>
            </a:r>
          </a:p>
        </p:txBody>
      </p:sp>
      <p:sp>
        <p:nvSpPr>
          <p:cNvPr id="5" name="Text Placeholder 4">
            <a:extLst>
              <a:ext uri="{FF2B5EF4-FFF2-40B4-BE49-F238E27FC236}">
                <a16:creationId xmlns:a16="http://schemas.microsoft.com/office/drawing/2014/main" id="{368E5B40-13CF-4EA5-92FA-F05FEA54EE16}"/>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96373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9E47-F790-4377-8C30-3523FC943B33}"/>
              </a:ext>
            </a:extLst>
          </p:cNvPr>
          <p:cNvSpPr>
            <a:spLocks noGrp="1"/>
          </p:cNvSpPr>
          <p:nvPr>
            <p:ph type="title"/>
          </p:nvPr>
        </p:nvSpPr>
        <p:spPr>
          <a:xfrm>
            <a:off x="722312" y="3305176"/>
            <a:ext cx="8314183" cy="1021556"/>
          </a:xfrm>
        </p:spPr>
        <p:txBody>
          <a:bodyPr>
            <a:normAutofit fontScale="90000"/>
          </a:bodyPr>
          <a:lstStyle/>
          <a:p>
            <a:r>
              <a:rPr lang="en-IE" dirty="0"/>
              <a:t>Ask the awkward questions first…</a:t>
            </a:r>
          </a:p>
        </p:txBody>
      </p:sp>
      <p:sp>
        <p:nvSpPr>
          <p:cNvPr id="3" name="Text Placeholder 2">
            <a:extLst>
              <a:ext uri="{FF2B5EF4-FFF2-40B4-BE49-F238E27FC236}">
                <a16:creationId xmlns:a16="http://schemas.microsoft.com/office/drawing/2014/main" id="{FE81A601-E9EF-4A63-B90E-59EE3317053C}"/>
              </a:ext>
            </a:extLst>
          </p:cNvPr>
          <p:cNvSpPr>
            <a:spLocks noGrp="1"/>
          </p:cNvSpPr>
          <p:nvPr>
            <p:ph type="body" idx="1"/>
          </p:nvPr>
        </p:nvSpPr>
        <p:spPr/>
        <p:txBody>
          <a:bodyPr/>
          <a:lstStyle/>
          <a:p>
            <a:r>
              <a:rPr lang="en-IE" dirty="0"/>
              <a:t>5 Practical Tips:</a:t>
            </a:r>
          </a:p>
        </p:txBody>
      </p:sp>
    </p:spTree>
    <p:extLst>
      <p:ext uri="{BB962C8B-B14F-4D97-AF65-F5344CB8AC3E}">
        <p14:creationId xmlns:p14="http://schemas.microsoft.com/office/powerpoint/2010/main" val="246515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C4DE7C-C9D4-40F6-A5CB-9C4D653B230F}"/>
              </a:ext>
            </a:extLst>
          </p:cNvPr>
          <p:cNvPicPr>
            <a:picLocks noChangeAspect="1"/>
          </p:cNvPicPr>
          <p:nvPr/>
        </p:nvPicPr>
        <p:blipFill rotWithShape="1">
          <a:blip r:embed="rId2"/>
          <a:srcRect l="-2859" t="13641" r="2856" b="10133"/>
          <a:stretch/>
        </p:blipFill>
        <p:spPr>
          <a:xfrm>
            <a:off x="5845889" y="2629584"/>
            <a:ext cx="3298111" cy="2513916"/>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10" name="Picture 9">
            <a:extLst>
              <a:ext uri="{FF2B5EF4-FFF2-40B4-BE49-F238E27FC236}">
                <a16:creationId xmlns:a16="http://schemas.microsoft.com/office/drawing/2014/main" id="{C3618E20-9D3A-447D-81B1-734FF731D9BB}"/>
              </a:ext>
            </a:extLst>
          </p:cNvPr>
          <p:cNvPicPr>
            <a:picLocks noChangeAspect="1"/>
          </p:cNvPicPr>
          <p:nvPr/>
        </p:nvPicPr>
        <p:blipFill rotWithShape="1">
          <a:blip r:embed="rId3"/>
          <a:srcRect t="4740" b="20287"/>
          <a:stretch/>
        </p:blipFill>
        <p:spPr>
          <a:xfrm>
            <a:off x="20" y="10"/>
            <a:ext cx="6865999" cy="5147603"/>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11" name="Picture 10" descr="A bottle of wine&#10;&#10;Description automatically generated">
            <a:extLst>
              <a:ext uri="{FF2B5EF4-FFF2-40B4-BE49-F238E27FC236}">
                <a16:creationId xmlns:a16="http://schemas.microsoft.com/office/drawing/2014/main" id="{D933A66D-947F-4F48-94AB-171381CF1EBC}"/>
              </a:ext>
            </a:extLst>
          </p:cNvPr>
          <p:cNvPicPr>
            <a:picLocks noChangeAspect="1"/>
          </p:cNvPicPr>
          <p:nvPr/>
        </p:nvPicPr>
        <p:blipFill rotWithShape="1">
          <a:blip r:embed="rId4"/>
          <a:srcRect l="1198" t="13046" r="-1195" b="16412"/>
          <a:stretch/>
        </p:blipFill>
        <p:spPr>
          <a:xfrm>
            <a:off x="4626141" y="10"/>
            <a:ext cx="4517859" cy="2509793"/>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627766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05BB4-D760-4FDF-B53F-01AB90918BEF}"/>
              </a:ext>
            </a:extLst>
          </p:cNvPr>
          <p:cNvSpPr>
            <a:spLocks noGrp="1"/>
          </p:cNvSpPr>
          <p:nvPr>
            <p:ph sz="half" idx="1"/>
          </p:nvPr>
        </p:nvSpPr>
        <p:spPr>
          <a:xfrm>
            <a:off x="323528" y="523492"/>
            <a:ext cx="4038600" cy="3394472"/>
          </a:xfrm>
        </p:spPr>
        <p:txBody>
          <a:bodyPr>
            <a:normAutofit fontScale="92500" lnSpcReduction="10000"/>
          </a:bodyPr>
          <a:lstStyle/>
          <a:p>
            <a:pPr algn="ctr"/>
            <a:r>
              <a:rPr lang="en-IE" dirty="0"/>
              <a:t>Who will brew the beer?</a:t>
            </a:r>
          </a:p>
          <a:p>
            <a:pPr algn="ctr"/>
            <a:r>
              <a:rPr lang="en-IE" dirty="0"/>
              <a:t>What will the inspiration be?</a:t>
            </a:r>
          </a:p>
          <a:p>
            <a:pPr algn="ctr"/>
            <a:r>
              <a:rPr lang="en-IE" dirty="0"/>
              <a:t>How does the recipe come about?</a:t>
            </a:r>
          </a:p>
          <a:p>
            <a:pPr algn="ctr"/>
            <a:r>
              <a:rPr lang="en-IE" dirty="0"/>
              <a:t>How do you agree a design?</a:t>
            </a:r>
          </a:p>
          <a:p>
            <a:pPr algn="ctr"/>
            <a:endParaRPr lang="en-IE" dirty="0"/>
          </a:p>
        </p:txBody>
      </p:sp>
      <p:sp>
        <p:nvSpPr>
          <p:cNvPr id="5" name="Content Placeholder 4">
            <a:extLst>
              <a:ext uri="{FF2B5EF4-FFF2-40B4-BE49-F238E27FC236}">
                <a16:creationId xmlns:a16="http://schemas.microsoft.com/office/drawing/2014/main" id="{8A8E8C89-25C5-4AC8-BF23-F28D2BB6C1CB}"/>
              </a:ext>
            </a:extLst>
          </p:cNvPr>
          <p:cNvSpPr>
            <a:spLocks noGrp="1"/>
          </p:cNvSpPr>
          <p:nvPr>
            <p:ph sz="half" idx="2"/>
          </p:nvPr>
        </p:nvSpPr>
        <p:spPr>
          <a:xfrm>
            <a:off x="179512" y="4245969"/>
            <a:ext cx="8719120" cy="720080"/>
          </a:xfrm>
        </p:spPr>
        <p:txBody>
          <a:bodyPr>
            <a:normAutofit fontScale="92500" lnSpcReduction="10000"/>
          </a:bodyPr>
          <a:lstStyle/>
          <a:p>
            <a:pPr marL="0" indent="0" algn="ctr">
              <a:buNone/>
            </a:pPr>
            <a:r>
              <a:rPr lang="en-IE" dirty="0"/>
              <a:t>Host &amp; Guest roles /“Simul-brew” /Pay to play</a:t>
            </a:r>
          </a:p>
          <a:p>
            <a:endParaRPr lang="en-IE" dirty="0"/>
          </a:p>
          <a:p>
            <a:endParaRPr lang="en-IE" dirty="0"/>
          </a:p>
        </p:txBody>
      </p:sp>
      <p:sp>
        <p:nvSpPr>
          <p:cNvPr id="7" name="Content Placeholder 2">
            <a:extLst>
              <a:ext uri="{FF2B5EF4-FFF2-40B4-BE49-F238E27FC236}">
                <a16:creationId xmlns:a16="http://schemas.microsoft.com/office/drawing/2014/main" id="{848779D6-B518-40BF-A8B5-0C1EF6921FE6}"/>
              </a:ext>
            </a:extLst>
          </p:cNvPr>
          <p:cNvSpPr txBox="1">
            <a:spLocks/>
          </p:cNvSpPr>
          <p:nvPr/>
        </p:nvSpPr>
        <p:spPr>
          <a:xfrm>
            <a:off x="4860032" y="497743"/>
            <a:ext cx="4038600" cy="339447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Lucida Bright" panose="0204060205050502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Who promotes the brew and how?</a:t>
            </a:r>
          </a:p>
          <a:p>
            <a:pPr algn="ctr"/>
            <a:r>
              <a:rPr lang="en-IE" dirty="0"/>
              <a:t>Do you both have the right to re-make it without the other?</a:t>
            </a:r>
          </a:p>
          <a:p>
            <a:pPr algn="ctr"/>
            <a:r>
              <a:rPr lang="en-IE" dirty="0"/>
              <a:t>How is your contribution valued?</a:t>
            </a:r>
          </a:p>
          <a:p>
            <a:pPr algn="ctr"/>
            <a:r>
              <a:rPr lang="en-IE" dirty="0"/>
              <a:t>Who has the final say if there are issues?</a:t>
            </a:r>
          </a:p>
        </p:txBody>
      </p:sp>
    </p:spTree>
    <p:extLst>
      <p:ext uri="{BB962C8B-B14F-4D97-AF65-F5344CB8AC3E}">
        <p14:creationId xmlns:p14="http://schemas.microsoft.com/office/powerpoint/2010/main" val="31553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9E47-F790-4377-8C30-3523FC943B33}"/>
              </a:ext>
            </a:extLst>
          </p:cNvPr>
          <p:cNvSpPr>
            <a:spLocks noGrp="1"/>
          </p:cNvSpPr>
          <p:nvPr>
            <p:ph type="title"/>
          </p:nvPr>
        </p:nvSpPr>
        <p:spPr/>
        <p:txBody>
          <a:bodyPr>
            <a:normAutofit/>
          </a:bodyPr>
          <a:lstStyle/>
          <a:p>
            <a:r>
              <a:rPr lang="en-IE" dirty="0"/>
              <a:t>Beyond brewers</a:t>
            </a:r>
          </a:p>
        </p:txBody>
      </p:sp>
      <p:sp>
        <p:nvSpPr>
          <p:cNvPr id="3" name="Text Placeholder 2">
            <a:extLst>
              <a:ext uri="{FF2B5EF4-FFF2-40B4-BE49-F238E27FC236}">
                <a16:creationId xmlns:a16="http://schemas.microsoft.com/office/drawing/2014/main" id="{FE81A601-E9EF-4A63-B90E-59EE3317053C}"/>
              </a:ext>
            </a:extLst>
          </p:cNvPr>
          <p:cNvSpPr>
            <a:spLocks noGrp="1"/>
          </p:cNvSpPr>
          <p:nvPr>
            <p:ph type="body" idx="1"/>
          </p:nvPr>
        </p:nvSpPr>
        <p:spPr/>
        <p:txBody>
          <a:bodyPr/>
          <a:lstStyle/>
          <a:p>
            <a:r>
              <a:rPr lang="en-IE" dirty="0"/>
              <a:t>5 Practical Tips:</a:t>
            </a:r>
          </a:p>
        </p:txBody>
      </p:sp>
    </p:spTree>
    <p:extLst>
      <p:ext uri="{BB962C8B-B14F-4D97-AF65-F5344CB8AC3E}">
        <p14:creationId xmlns:p14="http://schemas.microsoft.com/office/powerpoint/2010/main" val="2682733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46C83-FE57-43F2-B412-24046AF4EBB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4485" b="20765"/>
          <a:stretch/>
        </p:blipFill>
        <p:spPr>
          <a:xfrm>
            <a:off x="20" y="10"/>
            <a:ext cx="9143980" cy="5143490"/>
          </a:xfrm>
          <a:prstGeom prst="rect">
            <a:avLst/>
          </a:prstGeom>
        </p:spPr>
      </p:pic>
    </p:spTree>
    <p:extLst>
      <p:ext uri="{BB962C8B-B14F-4D97-AF65-F5344CB8AC3E}">
        <p14:creationId xmlns:p14="http://schemas.microsoft.com/office/powerpoint/2010/main" val="3173088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E9EA64-8C6F-4468-B406-63CEA949ED60}"/>
              </a:ext>
            </a:extLst>
          </p:cNvPr>
          <p:cNvPicPr>
            <a:picLocks noChangeAspect="1"/>
          </p:cNvPicPr>
          <p:nvPr/>
        </p:nvPicPr>
        <p:blipFill rotWithShape="1">
          <a:blip r:embed="rId3">
            <a:alphaModFix amt="50000"/>
            <a:extLst/>
          </a:blip>
          <a:srcRect/>
          <a:stretch/>
        </p:blipFill>
        <p:spPr>
          <a:xfrm>
            <a:off x="20" y="10"/>
            <a:ext cx="9143980" cy="5143490"/>
          </a:xfrm>
          <a:prstGeom prst="rect">
            <a:avLst/>
          </a:prstGeom>
        </p:spPr>
      </p:pic>
    </p:spTree>
    <p:extLst>
      <p:ext uri="{BB962C8B-B14F-4D97-AF65-F5344CB8AC3E}">
        <p14:creationId xmlns:p14="http://schemas.microsoft.com/office/powerpoint/2010/main" val="206414904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9E47-F790-4377-8C30-3523FC943B33}"/>
              </a:ext>
            </a:extLst>
          </p:cNvPr>
          <p:cNvSpPr>
            <a:spLocks noGrp="1"/>
          </p:cNvSpPr>
          <p:nvPr>
            <p:ph type="title"/>
          </p:nvPr>
        </p:nvSpPr>
        <p:spPr/>
        <p:txBody>
          <a:bodyPr>
            <a:normAutofit/>
          </a:bodyPr>
          <a:lstStyle/>
          <a:p>
            <a:r>
              <a:rPr lang="en-IE" dirty="0"/>
              <a:t>Join the dots…</a:t>
            </a:r>
          </a:p>
        </p:txBody>
      </p:sp>
      <p:sp>
        <p:nvSpPr>
          <p:cNvPr id="3" name="Text Placeholder 2">
            <a:extLst>
              <a:ext uri="{FF2B5EF4-FFF2-40B4-BE49-F238E27FC236}">
                <a16:creationId xmlns:a16="http://schemas.microsoft.com/office/drawing/2014/main" id="{FE81A601-E9EF-4A63-B90E-59EE3317053C}"/>
              </a:ext>
            </a:extLst>
          </p:cNvPr>
          <p:cNvSpPr>
            <a:spLocks noGrp="1"/>
          </p:cNvSpPr>
          <p:nvPr>
            <p:ph type="body" idx="1"/>
          </p:nvPr>
        </p:nvSpPr>
        <p:spPr/>
        <p:txBody>
          <a:bodyPr/>
          <a:lstStyle/>
          <a:p>
            <a:r>
              <a:rPr lang="en-IE" dirty="0"/>
              <a:t>5 Practical Tips:</a:t>
            </a:r>
          </a:p>
        </p:txBody>
      </p:sp>
    </p:spTree>
    <p:extLst>
      <p:ext uri="{BB962C8B-B14F-4D97-AF65-F5344CB8AC3E}">
        <p14:creationId xmlns:p14="http://schemas.microsoft.com/office/powerpoint/2010/main" val="3363240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ttle of wine&#10;&#10;Description automatically generated">
            <a:extLst>
              <a:ext uri="{FF2B5EF4-FFF2-40B4-BE49-F238E27FC236}">
                <a16:creationId xmlns:a16="http://schemas.microsoft.com/office/drawing/2014/main" id="{2F570289-93D3-4677-9A66-D4CB79A286E3}"/>
              </a:ext>
            </a:extLst>
          </p:cNvPr>
          <p:cNvPicPr>
            <a:picLocks noChangeAspect="1"/>
          </p:cNvPicPr>
          <p:nvPr/>
        </p:nvPicPr>
        <p:blipFill rotWithShape="1">
          <a:blip r:embed="rId2">
            <a:extLst>
              <a:ext uri="{28A0092B-C50C-407E-A947-70E740481C1C}">
                <a14:useLocalDpi xmlns:a14="http://schemas.microsoft.com/office/drawing/2010/main" val="0"/>
              </a:ext>
            </a:extLst>
          </a:blip>
          <a:srcRect l="26387" r="13163"/>
          <a:stretch/>
        </p:blipFill>
        <p:spPr>
          <a:xfrm>
            <a:off x="20" y="10"/>
            <a:ext cx="5527522" cy="5143490"/>
          </a:xfrm>
          <a:prstGeom prst="rect">
            <a:avLst/>
          </a:prstGeom>
        </p:spPr>
      </p:pic>
      <p:pic>
        <p:nvPicPr>
          <p:cNvPr id="5" name="Picture 4">
            <a:extLst>
              <a:ext uri="{FF2B5EF4-FFF2-40B4-BE49-F238E27FC236}">
                <a16:creationId xmlns:a16="http://schemas.microsoft.com/office/drawing/2014/main" id="{9B8ABEC8-90BB-4834-B34F-95A58A971C88}"/>
              </a:ext>
            </a:extLst>
          </p:cNvPr>
          <p:cNvPicPr>
            <a:picLocks noChangeAspect="1"/>
          </p:cNvPicPr>
          <p:nvPr/>
        </p:nvPicPr>
        <p:blipFill rotWithShape="1">
          <a:blip r:embed="rId3">
            <a:extLst>
              <a:ext uri="{28A0092B-C50C-407E-A947-70E740481C1C}">
                <a14:useLocalDpi xmlns:a14="http://schemas.microsoft.com/office/drawing/2010/main" val="0"/>
              </a:ext>
            </a:extLst>
          </a:blip>
          <a:srcRect l="6" t="17761" r="-1" b="10385"/>
          <a:stretch/>
        </p:blipFill>
        <p:spPr>
          <a:xfrm>
            <a:off x="5650972" y="2616122"/>
            <a:ext cx="3493008" cy="251001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25176E9-8AB5-44E3-8878-749BFFB0753F}"/>
              </a:ext>
            </a:extLst>
          </p:cNvPr>
          <p:cNvPicPr>
            <a:picLocks noChangeAspect="1"/>
          </p:cNvPicPr>
          <p:nvPr/>
        </p:nvPicPr>
        <p:blipFill rotWithShape="1">
          <a:blip r:embed="rId4">
            <a:extLst>
              <a:ext uri="{28A0092B-C50C-407E-A947-70E740481C1C}">
                <a14:useLocalDpi xmlns:a14="http://schemas.microsoft.com/office/drawing/2010/main" val="0"/>
              </a:ext>
            </a:extLst>
          </a:blip>
          <a:srcRect t="21844" r="2" b="6299"/>
          <a:stretch/>
        </p:blipFill>
        <p:spPr>
          <a:xfrm>
            <a:off x="5540645" y="123478"/>
            <a:ext cx="3493010" cy="2510028"/>
          </a:xfrm>
          <a:prstGeom prst="rect">
            <a:avLst/>
          </a:prstGeom>
        </p:spPr>
      </p:pic>
    </p:spTree>
    <p:extLst>
      <p:ext uri="{BB962C8B-B14F-4D97-AF65-F5344CB8AC3E}">
        <p14:creationId xmlns:p14="http://schemas.microsoft.com/office/powerpoint/2010/main" val="464392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bottle&#10;&#10;Description automatically generated">
            <a:extLst>
              <a:ext uri="{FF2B5EF4-FFF2-40B4-BE49-F238E27FC236}">
                <a16:creationId xmlns:a16="http://schemas.microsoft.com/office/drawing/2014/main" id="{52F0C20E-7893-47F2-B0D9-D6357CF98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74" y="907606"/>
            <a:ext cx="2637839" cy="3323677"/>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bottle of wine&#10;&#10;Description automatically generated">
            <a:extLst>
              <a:ext uri="{FF2B5EF4-FFF2-40B4-BE49-F238E27FC236}">
                <a16:creationId xmlns:a16="http://schemas.microsoft.com/office/drawing/2014/main" id="{2F6CEA80-3080-4656-BD71-3409EA3FD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007" y="898050"/>
            <a:ext cx="2653008" cy="3342790"/>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bottle&#10;&#10;Description automatically generated">
            <a:extLst>
              <a:ext uri="{FF2B5EF4-FFF2-40B4-BE49-F238E27FC236}">
                <a16:creationId xmlns:a16="http://schemas.microsoft.com/office/drawing/2014/main" id="{2A496385-2626-4A9D-889F-D9374CB85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752" y="907607"/>
            <a:ext cx="2637840" cy="3323678"/>
          </a:xfrm>
          <a:prstGeom prst="rect">
            <a:avLst/>
          </a:prstGeom>
        </p:spPr>
      </p:pic>
    </p:spTree>
    <p:extLst>
      <p:ext uri="{BB962C8B-B14F-4D97-AF65-F5344CB8AC3E}">
        <p14:creationId xmlns:p14="http://schemas.microsoft.com/office/powerpoint/2010/main" val="283272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A5D1796-9B1A-4E5D-9332-8E7F4B2838E5}"/>
              </a:ext>
            </a:extLst>
          </p:cNvPr>
          <p:cNvGraphicFramePr/>
          <p:nvPr>
            <p:extLst>
              <p:ext uri="{D42A27DB-BD31-4B8C-83A1-F6EECF244321}">
                <p14:modId xmlns:p14="http://schemas.microsoft.com/office/powerpoint/2010/main" val="372458555"/>
              </p:ext>
            </p:extLst>
          </p:nvPr>
        </p:nvGraphicFramePr>
        <p:xfrm>
          <a:off x="107504" y="0"/>
          <a:ext cx="9036496"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09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440A34F7-6BE1-441F-857C-532636A1D181}"/>
              </a:ext>
            </a:extLst>
          </p:cNvPr>
          <p:cNvPicPr>
            <a:picLocks noChangeAspect="1"/>
          </p:cNvPicPr>
          <p:nvPr/>
        </p:nvPicPr>
        <p:blipFill rotWithShape="1">
          <a:blip r:embed="rId2">
            <a:extLst>
              <a:ext uri="{28A0092B-C50C-407E-A947-70E740481C1C}">
                <a14:useLocalDpi xmlns:a14="http://schemas.microsoft.com/office/drawing/2010/main" val="0"/>
              </a:ext>
            </a:extLst>
          </a:blip>
          <a:srcRect b="4190"/>
          <a:stretch/>
        </p:blipFill>
        <p:spPr>
          <a:xfrm>
            <a:off x="4632324" y="10"/>
            <a:ext cx="4511676" cy="2940023"/>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1" name="Picture 10" descr="A close up of a bottle and a glass of beer on a table&#10;&#10;Description automatically generated">
            <a:extLst>
              <a:ext uri="{FF2B5EF4-FFF2-40B4-BE49-F238E27FC236}">
                <a16:creationId xmlns:a16="http://schemas.microsoft.com/office/drawing/2014/main" id="{2B5BF667-9A88-4824-B5C4-89C3389646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896" r="-3" b="12955"/>
          <a:stretch/>
        </p:blipFill>
        <p:spPr>
          <a:xfrm>
            <a:off x="20" y="3052482"/>
            <a:ext cx="2651478" cy="2091017"/>
          </a:xfrm>
          <a:prstGeom prst="rect">
            <a:avLst/>
          </a:prstGeom>
        </p:spPr>
      </p:pic>
      <p:pic>
        <p:nvPicPr>
          <p:cNvPr id="5" name="Picture 4" descr="A close up of a sign&#10;&#10;Description automatically generated">
            <a:extLst>
              <a:ext uri="{FF2B5EF4-FFF2-40B4-BE49-F238E27FC236}">
                <a16:creationId xmlns:a16="http://schemas.microsoft.com/office/drawing/2014/main" id="{4E6D54B5-66E3-4B0B-9B25-7509F67564E1}"/>
              </a:ext>
            </a:extLst>
          </p:cNvPr>
          <p:cNvPicPr>
            <a:picLocks noChangeAspect="1"/>
          </p:cNvPicPr>
          <p:nvPr/>
        </p:nvPicPr>
        <p:blipFill rotWithShape="1">
          <a:blip r:embed="rId4">
            <a:extLst>
              <a:ext uri="{28A0092B-C50C-407E-A947-70E740481C1C}">
                <a14:useLocalDpi xmlns:a14="http://schemas.microsoft.com/office/drawing/2010/main" val="0"/>
              </a:ext>
            </a:extLst>
          </a:blip>
          <a:srcRect t="11736" r="-1" b="-1"/>
          <a:stretch/>
        </p:blipFill>
        <p:spPr>
          <a:xfrm>
            <a:off x="2772149" y="2442882"/>
            <a:ext cx="3591820" cy="2700618"/>
          </a:xfrm>
          <a:prstGeom prst="rect">
            <a:avLst/>
          </a:prstGeom>
        </p:spPr>
      </p:pic>
      <p:pic>
        <p:nvPicPr>
          <p:cNvPr id="7" name="Picture 6" descr="A close up of a sign&#10;&#10;Description automatically generated">
            <a:extLst>
              <a:ext uri="{FF2B5EF4-FFF2-40B4-BE49-F238E27FC236}">
                <a16:creationId xmlns:a16="http://schemas.microsoft.com/office/drawing/2014/main" id="{986087C8-E23C-46B0-AFE4-0C96DE6EB756}"/>
              </a:ext>
            </a:extLst>
          </p:cNvPr>
          <p:cNvPicPr>
            <a:picLocks noChangeAspect="1"/>
          </p:cNvPicPr>
          <p:nvPr/>
        </p:nvPicPr>
        <p:blipFill rotWithShape="1">
          <a:blip r:embed="rId5">
            <a:extLst>
              <a:ext uri="{28A0092B-C50C-407E-A947-70E740481C1C}">
                <a14:useLocalDpi xmlns:a14="http://schemas.microsoft.com/office/drawing/2010/main" val="0"/>
              </a:ext>
            </a:extLst>
          </a:blip>
          <a:srcRect l="12286" r="10987" b="2"/>
          <a:stretch/>
        </p:blipFill>
        <p:spPr>
          <a:xfrm>
            <a:off x="20" y="10"/>
            <a:ext cx="4511656" cy="2940023"/>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3" name="Picture 12">
            <a:extLst>
              <a:ext uri="{FF2B5EF4-FFF2-40B4-BE49-F238E27FC236}">
                <a16:creationId xmlns:a16="http://schemas.microsoft.com/office/drawing/2014/main" id="{991DC691-FAB4-4429-A2EC-D3119FAD4A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85" r="10227" b="6"/>
          <a:stretch/>
        </p:blipFill>
        <p:spPr>
          <a:xfrm>
            <a:off x="6484620" y="3052482"/>
            <a:ext cx="2659380" cy="2091018"/>
          </a:xfrm>
          <a:prstGeom prst="rect">
            <a:avLst/>
          </a:prstGeom>
        </p:spPr>
      </p:pic>
    </p:spTree>
    <p:extLst>
      <p:ext uri="{BB962C8B-B14F-4D97-AF65-F5344CB8AC3E}">
        <p14:creationId xmlns:p14="http://schemas.microsoft.com/office/powerpoint/2010/main" val="1066783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10;&#10;Description automatically generated">
            <a:extLst>
              <a:ext uri="{FF2B5EF4-FFF2-40B4-BE49-F238E27FC236}">
                <a16:creationId xmlns:a16="http://schemas.microsoft.com/office/drawing/2014/main" id="{DCF82A0D-7252-42B0-8DEB-EE45FEC7C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58355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6BFDF-7413-42EC-BCE6-7D59C70A89A4}"/>
              </a:ext>
            </a:extLst>
          </p:cNvPr>
          <p:cNvSpPr>
            <a:spLocks noGrp="1"/>
          </p:cNvSpPr>
          <p:nvPr>
            <p:ph type="title"/>
          </p:nvPr>
        </p:nvSpPr>
        <p:spPr/>
        <p:txBody>
          <a:bodyPr/>
          <a:lstStyle/>
          <a:p>
            <a:r>
              <a:rPr lang="en-IE" dirty="0"/>
              <a:t>Embrace the random</a:t>
            </a:r>
          </a:p>
        </p:txBody>
      </p:sp>
      <p:sp>
        <p:nvSpPr>
          <p:cNvPr id="5" name="Text Placeholder 4">
            <a:extLst>
              <a:ext uri="{FF2B5EF4-FFF2-40B4-BE49-F238E27FC236}">
                <a16:creationId xmlns:a16="http://schemas.microsoft.com/office/drawing/2014/main" id="{CE8927E9-C2B7-47F1-9563-EB22E0C3D229}"/>
              </a:ext>
            </a:extLst>
          </p:cNvPr>
          <p:cNvSpPr>
            <a:spLocks noGrp="1"/>
          </p:cNvSpPr>
          <p:nvPr>
            <p:ph type="body" idx="1"/>
          </p:nvPr>
        </p:nvSpPr>
        <p:spPr/>
        <p:txBody>
          <a:bodyPr/>
          <a:lstStyle/>
          <a:p>
            <a:r>
              <a:rPr lang="en-IE" dirty="0"/>
              <a:t>5 Practical Tips:</a:t>
            </a:r>
          </a:p>
        </p:txBody>
      </p:sp>
    </p:spTree>
    <p:extLst>
      <p:ext uri="{BB962C8B-B14F-4D97-AF65-F5344CB8AC3E}">
        <p14:creationId xmlns:p14="http://schemas.microsoft.com/office/powerpoint/2010/main" val="2754069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D096A18-CFC0-43E6-A792-2FC39D6E765D}"/>
              </a:ext>
            </a:extLst>
          </p:cNvPr>
          <p:cNvPicPr>
            <a:picLocks noChangeAspect="1"/>
          </p:cNvPicPr>
          <p:nvPr/>
        </p:nvPicPr>
        <p:blipFill rotWithShape="1">
          <a:blip r:embed="rId2">
            <a:extLst>
              <a:ext uri="{28A0092B-C50C-407E-A947-70E740481C1C}">
                <a14:useLocalDpi xmlns:a14="http://schemas.microsoft.com/office/drawing/2010/main" val="0"/>
              </a:ext>
            </a:extLst>
          </a:blip>
          <a:srcRect t="5552" b="7296"/>
          <a:stretch/>
        </p:blipFill>
        <p:spPr>
          <a:xfrm>
            <a:off x="832411" y="26302"/>
            <a:ext cx="2875493" cy="2506055"/>
          </a:xfrm>
          <a:prstGeom prst="rect">
            <a:avLst/>
          </a:prstGeom>
        </p:spPr>
      </p:pic>
      <p:pic>
        <p:nvPicPr>
          <p:cNvPr id="7" name="Picture 6">
            <a:extLst>
              <a:ext uri="{FF2B5EF4-FFF2-40B4-BE49-F238E27FC236}">
                <a16:creationId xmlns:a16="http://schemas.microsoft.com/office/drawing/2014/main" id="{E9D189F2-83C1-4F10-8A95-0ED81227048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9" t="8765" r="-319" b="11569"/>
          <a:stretch/>
        </p:blipFill>
        <p:spPr>
          <a:xfrm>
            <a:off x="251520" y="2690124"/>
            <a:ext cx="4025507" cy="2453376"/>
          </a:xfrm>
          <a:prstGeom prst="rect">
            <a:avLst/>
          </a:prstGeom>
        </p:spPr>
      </p:pic>
      <p:pic>
        <p:nvPicPr>
          <p:cNvPr id="3" name="Picture 2">
            <a:extLst>
              <a:ext uri="{FF2B5EF4-FFF2-40B4-BE49-F238E27FC236}">
                <a16:creationId xmlns:a16="http://schemas.microsoft.com/office/drawing/2014/main" id="{1B0D96FB-C8AB-4686-A28F-7ECE026F7EC1}"/>
              </a:ext>
            </a:extLst>
          </p:cNvPr>
          <p:cNvPicPr>
            <a:picLocks noChangeAspect="1"/>
          </p:cNvPicPr>
          <p:nvPr/>
        </p:nvPicPr>
        <p:blipFill rotWithShape="1">
          <a:blip r:embed="rId5">
            <a:alphaModFix/>
            <a:extLst/>
          </a:blip>
          <a:srcRect l="197" r="-621" b="17554"/>
          <a:stretch/>
        </p:blipFill>
        <p:spPr>
          <a:xfrm>
            <a:off x="3923928" y="611047"/>
            <a:ext cx="4680520" cy="38426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08590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0944A5-3D93-4A48-A024-8F3B277067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9" t="-1075" r="-288" b="10321"/>
          <a:stretch/>
        </p:blipFill>
        <p:spPr>
          <a:xfrm>
            <a:off x="2311303" y="3228149"/>
            <a:ext cx="4348928" cy="1894519"/>
          </a:xfrm>
          <a:prstGeom prst="rect">
            <a:avLst/>
          </a:prstGeom>
        </p:spPr>
      </p:pic>
      <p:pic>
        <p:nvPicPr>
          <p:cNvPr id="7" name="Picture 6">
            <a:extLst>
              <a:ext uri="{FF2B5EF4-FFF2-40B4-BE49-F238E27FC236}">
                <a16:creationId xmlns:a16="http://schemas.microsoft.com/office/drawing/2014/main" id="{1B2CF7D7-C4CD-4AEF-99B7-890CFD0FCEE8}"/>
              </a:ext>
            </a:extLst>
          </p:cNvPr>
          <p:cNvPicPr>
            <a:picLocks noChangeAspect="1"/>
          </p:cNvPicPr>
          <p:nvPr/>
        </p:nvPicPr>
        <p:blipFill rotWithShape="1">
          <a:blip r:embed="rId4"/>
          <a:srcRect t="10146" r="2" b="44656"/>
          <a:stretch/>
        </p:blipFill>
        <p:spPr>
          <a:xfrm>
            <a:off x="2283871" y="123478"/>
            <a:ext cx="5226316" cy="31496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D0F0C911-651F-49C1-9A3D-BA1DE0EC98C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1246" t="8841" r="10803" b="18257"/>
          <a:stretch/>
        </p:blipFill>
        <p:spPr>
          <a:xfrm>
            <a:off x="6660231" y="3612802"/>
            <a:ext cx="2483769" cy="1509866"/>
          </a:xfrm>
          <a:prstGeom prst="rect">
            <a:avLst/>
          </a:prstGeom>
        </p:spPr>
      </p:pic>
      <p:pic>
        <p:nvPicPr>
          <p:cNvPr id="14" name="Picture 13">
            <a:extLst>
              <a:ext uri="{FF2B5EF4-FFF2-40B4-BE49-F238E27FC236}">
                <a16:creationId xmlns:a16="http://schemas.microsoft.com/office/drawing/2014/main" id="{065111AD-E238-4ABE-B93D-0AC7C3E14C2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4126" b="-2314"/>
          <a:stretch/>
        </p:blipFill>
        <p:spPr>
          <a:xfrm>
            <a:off x="107504" y="3633634"/>
            <a:ext cx="1910491" cy="1509866"/>
          </a:xfrm>
          <a:prstGeom prst="rect">
            <a:avLst/>
          </a:prstGeom>
        </p:spPr>
      </p:pic>
    </p:spTree>
    <p:extLst>
      <p:ext uri="{BB962C8B-B14F-4D97-AF65-F5344CB8AC3E}">
        <p14:creationId xmlns:p14="http://schemas.microsoft.com/office/powerpoint/2010/main" val="206415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6BFDF-7413-42EC-BCE6-7D59C70A89A4}"/>
              </a:ext>
            </a:extLst>
          </p:cNvPr>
          <p:cNvSpPr>
            <a:spLocks noGrp="1"/>
          </p:cNvSpPr>
          <p:nvPr>
            <p:ph type="title"/>
          </p:nvPr>
        </p:nvSpPr>
        <p:spPr>
          <a:xfrm>
            <a:off x="722312" y="3305176"/>
            <a:ext cx="8314183" cy="1021556"/>
          </a:xfrm>
        </p:spPr>
        <p:txBody>
          <a:bodyPr>
            <a:normAutofit fontScale="90000"/>
          </a:bodyPr>
          <a:lstStyle/>
          <a:p>
            <a:r>
              <a:rPr lang="en-IE" dirty="0">
                <a:latin typeface="Lucida Bright" panose="02040602050505020304" pitchFamily="18" charset="0"/>
              </a:rPr>
              <a:t>Don’t forget to have fun…</a:t>
            </a:r>
          </a:p>
        </p:txBody>
      </p:sp>
      <p:sp>
        <p:nvSpPr>
          <p:cNvPr id="5" name="Text Placeholder 4">
            <a:extLst>
              <a:ext uri="{FF2B5EF4-FFF2-40B4-BE49-F238E27FC236}">
                <a16:creationId xmlns:a16="http://schemas.microsoft.com/office/drawing/2014/main" id="{CE8927E9-C2B7-47F1-9563-EB22E0C3D229}"/>
              </a:ext>
            </a:extLst>
          </p:cNvPr>
          <p:cNvSpPr>
            <a:spLocks noGrp="1"/>
          </p:cNvSpPr>
          <p:nvPr>
            <p:ph type="body" idx="1"/>
          </p:nvPr>
        </p:nvSpPr>
        <p:spPr/>
        <p:txBody>
          <a:bodyPr/>
          <a:lstStyle/>
          <a:p>
            <a:r>
              <a:rPr lang="en-IE" dirty="0"/>
              <a:t>5 Practical Tips:</a:t>
            </a:r>
          </a:p>
        </p:txBody>
      </p:sp>
    </p:spTree>
    <p:extLst>
      <p:ext uri="{BB962C8B-B14F-4D97-AF65-F5344CB8AC3E}">
        <p14:creationId xmlns:p14="http://schemas.microsoft.com/office/powerpoint/2010/main" val="4120119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drinking wine at a restaurant&#10;&#10;Description automatically generated">
            <a:extLst>
              <a:ext uri="{FF2B5EF4-FFF2-40B4-BE49-F238E27FC236}">
                <a16:creationId xmlns:a16="http://schemas.microsoft.com/office/drawing/2014/main" id="{96361CB8-5B1A-4FBD-A63E-08B2DA8530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67" t="19950" r="15755" b="6951"/>
          <a:stretch/>
        </p:blipFill>
        <p:spPr>
          <a:xfrm>
            <a:off x="4632324" y="10"/>
            <a:ext cx="4511676" cy="2940023"/>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4" name="Picture 13" descr="A group of people posing for the camera&#10;&#10;Description automatically generated">
            <a:extLst>
              <a:ext uri="{FF2B5EF4-FFF2-40B4-BE49-F238E27FC236}">
                <a16:creationId xmlns:a16="http://schemas.microsoft.com/office/drawing/2014/main" id="{085D5E2E-102F-411F-87D1-D686EC4EE076}"/>
              </a:ext>
            </a:extLst>
          </p:cNvPr>
          <p:cNvPicPr>
            <a:picLocks noChangeAspect="1"/>
          </p:cNvPicPr>
          <p:nvPr/>
        </p:nvPicPr>
        <p:blipFill rotWithShape="1">
          <a:blip r:embed="rId3">
            <a:extLst>
              <a:ext uri="{28A0092B-C50C-407E-A947-70E740481C1C}">
                <a14:useLocalDpi xmlns:a14="http://schemas.microsoft.com/office/drawing/2010/main" val="0"/>
              </a:ext>
            </a:extLst>
          </a:blip>
          <a:srcRect t="34196" b="13325"/>
          <a:stretch/>
        </p:blipFill>
        <p:spPr>
          <a:xfrm>
            <a:off x="20" y="3052482"/>
            <a:ext cx="2651478" cy="2091017"/>
          </a:xfrm>
          <a:prstGeom prst="rect">
            <a:avLst/>
          </a:prstGeom>
        </p:spPr>
      </p:pic>
      <p:pic>
        <p:nvPicPr>
          <p:cNvPr id="16" name="Picture 15" descr="A group of people in front of a building&#10;&#10;Description automatically generated">
            <a:extLst>
              <a:ext uri="{FF2B5EF4-FFF2-40B4-BE49-F238E27FC236}">
                <a16:creationId xmlns:a16="http://schemas.microsoft.com/office/drawing/2014/main" id="{ECA14AC4-569D-4DF1-8A17-605B4280E74E}"/>
              </a:ext>
            </a:extLst>
          </p:cNvPr>
          <p:cNvPicPr>
            <a:picLocks noChangeAspect="1"/>
          </p:cNvPicPr>
          <p:nvPr/>
        </p:nvPicPr>
        <p:blipFill rotWithShape="1">
          <a:blip r:embed="rId4">
            <a:extLst>
              <a:ext uri="{28A0092B-C50C-407E-A947-70E740481C1C}">
                <a14:useLocalDpi xmlns:a14="http://schemas.microsoft.com/office/drawing/2010/main" val="0"/>
              </a:ext>
            </a:extLst>
          </a:blip>
          <a:srcRect l="4898" t="2965" r="13802" b="5178"/>
          <a:stretch/>
        </p:blipFill>
        <p:spPr>
          <a:xfrm>
            <a:off x="2772149" y="2442882"/>
            <a:ext cx="3591820" cy="2700618"/>
          </a:xfrm>
          <a:prstGeom prst="rect">
            <a:avLst/>
          </a:prstGeom>
        </p:spPr>
      </p:pic>
      <p:pic>
        <p:nvPicPr>
          <p:cNvPr id="12" name="Picture 11" descr="A picture containing man, indoor, wine, person&#10;&#10;Description automatically generated">
            <a:extLst>
              <a:ext uri="{FF2B5EF4-FFF2-40B4-BE49-F238E27FC236}">
                <a16:creationId xmlns:a16="http://schemas.microsoft.com/office/drawing/2014/main" id="{C1736694-F8E6-4F92-8F87-7845F1A6AA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97" r="13407" b="2"/>
          <a:stretch/>
        </p:blipFill>
        <p:spPr>
          <a:xfrm>
            <a:off x="20" y="10"/>
            <a:ext cx="4511656" cy="2940023"/>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A group of people posing for the camera&#10;&#10;Description automatically generated">
            <a:extLst>
              <a:ext uri="{FF2B5EF4-FFF2-40B4-BE49-F238E27FC236}">
                <a16:creationId xmlns:a16="http://schemas.microsoft.com/office/drawing/2014/main" id="{C57FEAD1-8D59-42DF-9DAD-963BFCB0A8D9}"/>
              </a:ext>
            </a:extLst>
          </p:cNvPr>
          <p:cNvPicPr>
            <a:picLocks noChangeAspect="1"/>
          </p:cNvPicPr>
          <p:nvPr/>
        </p:nvPicPr>
        <p:blipFill rotWithShape="1">
          <a:blip r:embed="rId6"/>
          <a:srcRect r="-7" b="14296"/>
          <a:stretch/>
        </p:blipFill>
        <p:spPr>
          <a:xfrm>
            <a:off x="6484620" y="3052482"/>
            <a:ext cx="2659380" cy="2091018"/>
          </a:xfrm>
          <a:prstGeom prst="rect">
            <a:avLst/>
          </a:prstGeom>
        </p:spPr>
      </p:pic>
    </p:spTree>
    <p:extLst>
      <p:ext uri="{BB962C8B-B14F-4D97-AF65-F5344CB8AC3E}">
        <p14:creationId xmlns:p14="http://schemas.microsoft.com/office/powerpoint/2010/main" val="4082720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D12E-D0A6-42F8-A505-84E67ABACEE9}"/>
              </a:ext>
            </a:extLst>
          </p:cNvPr>
          <p:cNvSpPr>
            <a:spLocks noGrp="1"/>
          </p:cNvSpPr>
          <p:nvPr>
            <p:ph type="title"/>
          </p:nvPr>
        </p:nvSpPr>
        <p:spPr/>
        <p:txBody>
          <a:bodyPr>
            <a:normAutofit/>
          </a:bodyPr>
          <a:lstStyle/>
          <a:p>
            <a:r>
              <a:rPr lang="en-IE" dirty="0"/>
              <a:t>5 Top Tips</a:t>
            </a:r>
          </a:p>
        </p:txBody>
      </p:sp>
      <p:sp>
        <p:nvSpPr>
          <p:cNvPr id="3" name="Content Placeholder 2">
            <a:extLst>
              <a:ext uri="{FF2B5EF4-FFF2-40B4-BE49-F238E27FC236}">
                <a16:creationId xmlns:a16="http://schemas.microsoft.com/office/drawing/2014/main" id="{0624A781-D25A-41B9-BFB5-97CE4438F6EB}"/>
              </a:ext>
            </a:extLst>
          </p:cNvPr>
          <p:cNvSpPr>
            <a:spLocks noGrp="1"/>
          </p:cNvSpPr>
          <p:nvPr>
            <p:ph idx="1"/>
          </p:nvPr>
        </p:nvSpPr>
        <p:spPr/>
        <p:txBody>
          <a:bodyPr>
            <a:normAutofit lnSpcReduction="10000"/>
          </a:bodyPr>
          <a:lstStyle/>
          <a:p>
            <a:pPr marL="514350" indent="-514350">
              <a:buFont typeface="+mj-lt"/>
              <a:buAutoNum type="arabicPeriod"/>
            </a:pPr>
            <a:r>
              <a:rPr lang="en-IE" dirty="0"/>
              <a:t>Ask the awkward questions first</a:t>
            </a:r>
          </a:p>
          <a:p>
            <a:pPr marL="514350" indent="-514350">
              <a:buFont typeface="+mj-lt"/>
              <a:buAutoNum type="arabicPeriod"/>
            </a:pPr>
            <a:r>
              <a:rPr lang="en-IE" dirty="0"/>
              <a:t>Beyond brewers</a:t>
            </a:r>
          </a:p>
          <a:p>
            <a:pPr marL="514350" indent="-514350">
              <a:buFont typeface="+mj-lt"/>
              <a:buAutoNum type="arabicPeriod"/>
            </a:pPr>
            <a:r>
              <a:rPr lang="en-IE" dirty="0"/>
              <a:t>Join the dots</a:t>
            </a:r>
          </a:p>
          <a:p>
            <a:pPr marL="514350" indent="-514350">
              <a:buFont typeface="+mj-lt"/>
              <a:buAutoNum type="arabicPeriod"/>
            </a:pPr>
            <a:r>
              <a:rPr lang="en-IE" dirty="0"/>
              <a:t>Embrace the random</a:t>
            </a:r>
          </a:p>
          <a:p>
            <a:pPr marL="514350" indent="-514350">
              <a:buFont typeface="+mj-lt"/>
              <a:buAutoNum type="arabicPeriod"/>
            </a:pPr>
            <a:r>
              <a:rPr lang="en-IE" dirty="0"/>
              <a:t>Don’t forget to have fun!</a:t>
            </a:r>
            <a:br>
              <a:rPr lang="en-IE" dirty="0"/>
            </a:br>
            <a:endParaRPr lang="en-IE" dirty="0"/>
          </a:p>
        </p:txBody>
      </p:sp>
    </p:spTree>
    <p:extLst>
      <p:ext uri="{BB962C8B-B14F-4D97-AF65-F5344CB8AC3E}">
        <p14:creationId xmlns:p14="http://schemas.microsoft.com/office/powerpoint/2010/main" val="3821425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4833-C5FC-4973-A44F-805369AC4595}"/>
              </a:ext>
            </a:extLst>
          </p:cNvPr>
          <p:cNvSpPr>
            <a:spLocks noGrp="1"/>
          </p:cNvSpPr>
          <p:nvPr>
            <p:ph type="title"/>
          </p:nvPr>
        </p:nvSpPr>
        <p:spPr/>
        <p:txBody>
          <a:bodyPr/>
          <a:lstStyle/>
          <a:p>
            <a:r>
              <a:rPr lang="en-IE" dirty="0"/>
              <a:t>3 Good Reasons</a:t>
            </a:r>
          </a:p>
        </p:txBody>
      </p:sp>
      <p:sp>
        <p:nvSpPr>
          <p:cNvPr id="3" name="Content Placeholder 2">
            <a:extLst>
              <a:ext uri="{FF2B5EF4-FFF2-40B4-BE49-F238E27FC236}">
                <a16:creationId xmlns:a16="http://schemas.microsoft.com/office/drawing/2014/main" id="{829B326A-647F-4678-979D-4EB7F9F127AB}"/>
              </a:ext>
            </a:extLst>
          </p:cNvPr>
          <p:cNvSpPr>
            <a:spLocks noGrp="1"/>
          </p:cNvSpPr>
          <p:nvPr>
            <p:ph idx="1"/>
          </p:nvPr>
        </p:nvSpPr>
        <p:spPr/>
        <p:txBody>
          <a:bodyPr/>
          <a:lstStyle/>
          <a:p>
            <a:pPr marL="514350" indent="-514350">
              <a:buFont typeface="+mj-lt"/>
              <a:buAutoNum type="arabicPeriod"/>
            </a:pPr>
            <a:r>
              <a:rPr lang="en-IE" dirty="0"/>
              <a:t>You’re not that big a deal really </a:t>
            </a:r>
          </a:p>
          <a:p>
            <a:pPr marL="514350" indent="-514350">
              <a:buFont typeface="+mj-lt"/>
              <a:buAutoNum type="arabicPeriod"/>
            </a:pPr>
            <a:r>
              <a:rPr lang="en-IE" dirty="0"/>
              <a:t>It helps you express your purpose</a:t>
            </a:r>
          </a:p>
          <a:p>
            <a:pPr marL="514350" indent="-514350">
              <a:buFont typeface="+mj-lt"/>
              <a:buAutoNum type="arabicPeriod"/>
            </a:pPr>
            <a:r>
              <a:rPr lang="en-IE" dirty="0"/>
              <a:t>You’ll learn something new</a:t>
            </a:r>
          </a:p>
          <a:p>
            <a:pPr marL="514350" indent="-514350">
              <a:buFont typeface="+mj-lt"/>
              <a:buAutoNum type="arabicPeriod"/>
            </a:pPr>
            <a:endParaRPr lang="en-IE" dirty="0"/>
          </a:p>
          <a:p>
            <a:pPr marL="514350" indent="-514350">
              <a:buFont typeface="+mj-lt"/>
              <a:buAutoNum type="arabicPeriod"/>
            </a:pPr>
            <a:endParaRPr lang="en-IE" dirty="0"/>
          </a:p>
        </p:txBody>
      </p:sp>
    </p:spTree>
    <p:extLst>
      <p:ext uri="{BB962C8B-B14F-4D97-AF65-F5344CB8AC3E}">
        <p14:creationId xmlns:p14="http://schemas.microsoft.com/office/powerpoint/2010/main" val="643900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F5E8D-01A6-4C98-93EB-0E2B867385F9}"/>
              </a:ext>
            </a:extLst>
          </p:cNvPr>
          <p:cNvPicPr>
            <a:picLocks noChangeAspect="1"/>
          </p:cNvPicPr>
          <p:nvPr/>
        </p:nvPicPr>
        <p:blipFill>
          <a:blip r:embed="rId2"/>
          <a:stretch>
            <a:fillRect/>
          </a:stretch>
        </p:blipFill>
        <p:spPr>
          <a:xfrm>
            <a:off x="1354" y="0"/>
            <a:ext cx="9141292" cy="5143500"/>
          </a:xfrm>
          <a:prstGeom prst="rect">
            <a:avLst/>
          </a:prstGeom>
        </p:spPr>
      </p:pic>
      <p:sp>
        <p:nvSpPr>
          <p:cNvPr id="2" name="Title 1">
            <a:extLst>
              <a:ext uri="{FF2B5EF4-FFF2-40B4-BE49-F238E27FC236}">
                <a16:creationId xmlns:a16="http://schemas.microsoft.com/office/drawing/2014/main" id="{AEE64A3C-3711-4A1F-8236-900686867C74}"/>
              </a:ext>
            </a:extLst>
          </p:cNvPr>
          <p:cNvSpPr>
            <a:spLocks noGrp="1"/>
          </p:cNvSpPr>
          <p:nvPr>
            <p:ph type="title"/>
          </p:nvPr>
        </p:nvSpPr>
        <p:spPr>
          <a:xfrm>
            <a:off x="457200" y="205979"/>
            <a:ext cx="8229600" cy="857250"/>
          </a:xfrm>
        </p:spPr>
        <p:txBody>
          <a:bodyPr/>
          <a:lstStyle/>
          <a:p>
            <a:r>
              <a:rPr lang="en-IE"/>
              <a:t>1 final thought…</a:t>
            </a:r>
            <a:endParaRPr lang="en-IE" dirty="0"/>
          </a:p>
        </p:txBody>
      </p:sp>
      <p:sp>
        <p:nvSpPr>
          <p:cNvPr id="3" name="Content Placeholder 2">
            <a:extLst>
              <a:ext uri="{FF2B5EF4-FFF2-40B4-BE49-F238E27FC236}">
                <a16:creationId xmlns:a16="http://schemas.microsoft.com/office/drawing/2014/main" id="{60476A6D-4D01-49D4-B1B4-994708A0AB17}"/>
              </a:ext>
            </a:extLst>
          </p:cNvPr>
          <p:cNvSpPr>
            <a:spLocks noGrp="1"/>
          </p:cNvSpPr>
          <p:nvPr>
            <p:ph idx="1"/>
          </p:nvPr>
        </p:nvSpPr>
        <p:spPr>
          <a:xfrm>
            <a:off x="457200" y="2139702"/>
            <a:ext cx="8229600" cy="2098328"/>
          </a:xfrm>
        </p:spPr>
        <p:txBody>
          <a:bodyPr>
            <a:normAutofit fontScale="92500" lnSpcReduction="10000"/>
          </a:bodyPr>
          <a:lstStyle/>
          <a:p>
            <a:pPr marL="0" indent="0" algn="ctr">
              <a:buNone/>
            </a:pPr>
            <a:r>
              <a:rPr lang="en-IE" dirty="0">
                <a:latin typeface="Lucida Bright" panose="02040602050505020304" pitchFamily="18" charset="0"/>
              </a:rPr>
              <a:t>Ultimately, consumers want more stories and more flavour from their beer. </a:t>
            </a:r>
          </a:p>
          <a:p>
            <a:pPr marL="0" indent="0" algn="ctr">
              <a:buNone/>
            </a:pPr>
            <a:endParaRPr lang="en-IE" dirty="0">
              <a:latin typeface="Lucida Bright" panose="02040602050505020304" pitchFamily="18" charset="0"/>
            </a:endParaRPr>
          </a:p>
          <a:p>
            <a:pPr marL="0" indent="0" algn="ctr">
              <a:buNone/>
            </a:pPr>
            <a:r>
              <a:rPr lang="en-IE" dirty="0">
                <a:latin typeface="Lucida Bright" panose="02040602050505020304" pitchFamily="18" charset="0"/>
              </a:rPr>
              <a:t>Collaboration is a roadmap to both.</a:t>
            </a:r>
          </a:p>
        </p:txBody>
      </p:sp>
    </p:spTree>
    <p:extLst>
      <p:ext uri="{BB962C8B-B14F-4D97-AF65-F5344CB8AC3E}">
        <p14:creationId xmlns:p14="http://schemas.microsoft.com/office/powerpoint/2010/main" val="240614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3075-022B-40B9-B194-AFE902BE53CD}"/>
              </a:ext>
            </a:extLst>
          </p:cNvPr>
          <p:cNvSpPr>
            <a:spLocks noGrp="1"/>
          </p:cNvSpPr>
          <p:nvPr>
            <p:ph type="title"/>
          </p:nvPr>
        </p:nvSpPr>
        <p:spPr/>
        <p:txBody>
          <a:bodyPr/>
          <a:lstStyle/>
          <a:p>
            <a:r>
              <a:rPr lang="en-IE" dirty="0"/>
              <a:t>3 Good Reasons</a:t>
            </a:r>
          </a:p>
        </p:txBody>
      </p:sp>
      <p:sp>
        <p:nvSpPr>
          <p:cNvPr id="3" name="Content Placeholder 2">
            <a:extLst>
              <a:ext uri="{FF2B5EF4-FFF2-40B4-BE49-F238E27FC236}">
                <a16:creationId xmlns:a16="http://schemas.microsoft.com/office/drawing/2014/main" id="{4CE1A30E-7C5A-48D1-AA5A-DC00FAB726A6}"/>
              </a:ext>
            </a:extLst>
          </p:cNvPr>
          <p:cNvSpPr>
            <a:spLocks noGrp="1"/>
          </p:cNvSpPr>
          <p:nvPr>
            <p:ph idx="1"/>
          </p:nvPr>
        </p:nvSpPr>
        <p:spPr>
          <a:xfrm>
            <a:off x="251520" y="1563638"/>
            <a:ext cx="8229600" cy="2962424"/>
          </a:xfrm>
        </p:spPr>
        <p:txBody>
          <a:bodyPr/>
          <a:lstStyle/>
          <a:p>
            <a:pPr marL="0" indent="0" algn="ctr">
              <a:buNone/>
            </a:pPr>
            <a:endParaRPr lang="en-IE" dirty="0"/>
          </a:p>
          <a:p>
            <a:pPr marL="0" indent="0" algn="ctr">
              <a:buNone/>
            </a:pPr>
            <a:r>
              <a:rPr lang="en-IE" dirty="0"/>
              <a:t>You’re not that big a deal really.</a:t>
            </a:r>
          </a:p>
        </p:txBody>
      </p:sp>
    </p:spTree>
    <p:extLst>
      <p:ext uri="{BB962C8B-B14F-4D97-AF65-F5344CB8AC3E}">
        <p14:creationId xmlns:p14="http://schemas.microsoft.com/office/powerpoint/2010/main" val="115433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lated image">
            <a:hlinkClick r:id="rId2"/>
            <a:extLst>
              <a:ext uri="{FF2B5EF4-FFF2-40B4-BE49-F238E27FC236}">
                <a16:creationId xmlns:a16="http://schemas.microsoft.com/office/drawing/2014/main" id="{202529DD-59E9-4C5B-A0C0-9322542E68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7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lass of wine&#10;&#10;Description automatically generated">
            <a:extLst>
              <a:ext uri="{FF2B5EF4-FFF2-40B4-BE49-F238E27FC236}">
                <a16:creationId xmlns:a16="http://schemas.microsoft.com/office/drawing/2014/main" id="{A7E0B084-4E99-473A-ACA8-E0A8A3CB88E6}"/>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610" r="18831"/>
          <a:stretch/>
        </p:blipFill>
        <p:spPr>
          <a:xfrm>
            <a:off x="20" y="10"/>
            <a:ext cx="4512346" cy="5143491"/>
          </a:xfrm>
          <a:custGeom>
            <a:avLst/>
            <a:gdLst>
              <a:gd name="connsiteX0" fmla="*/ 0 w 6016489"/>
              <a:gd name="connsiteY0" fmla="*/ 0 h 6858001"/>
              <a:gd name="connsiteX1" fmla="*/ 6016489 w 6016489"/>
              <a:gd name="connsiteY1" fmla="*/ 0 h 6858001"/>
              <a:gd name="connsiteX2" fmla="*/ 6016489 w 6016489"/>
              <a:gd name="connsiteY2" fmla="*/ 3 h 6858001"/>
              <a:gd name="connsiteX3" fmla="*/ 4217356 w 6016489"/>
              <a:gd name="connsiteY3" fmla="*/ 3 h 6858001"/>
              <a:gd name="connsiteX4" fmla="*/ 4429187 w 6016489"/>
              <a:gd name="connsiteY4" fmla="*/ 675864 h 6858001"/>
              <a:gd name="connsiteX5" fmla="*/ 4426326 w 6016489"/>
              <a:gd name="connsiteY5" fmla="*/ 675864 h 6858001"/>
              <a:gd name="connsiteX6" fmla="*/ 5659819 w 6016489"/>
              <a:gd name="connsiteY6" fmla="*/ 4611414 h 6858001"/>
              <a:gd name="connsiteX7" fmla="*/ 3962482 w 6016489"/>
              <a:gd name="connsiteY7" fmla="*/ 6858000 h 6858001"/>
              <a:gd name="connsiteX8" fmla="*/ 6016489 w 6016489"/>
              <a:gd name="connsiteY8" fmla="*/ 6858000 h 6858001"/>
              <a:gd name="connsiteX9" fmla="*/ 6016489 w 6016489"/>
              <a:gd name="connsiteY9" fmla="*/ 6858001 h 6858001"/>
              <a:gd name="connsiteX10" fmla="*/ 0 w 6016489"/>
              <a:gd name="connsiteY1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p:spPr>
      </p:pic>
      <p:pic>
        <p:nvPicPr>
          <p:cNvPr id="5" name="Picture 4" descr="A picture containing table, food, glasses, cup&#10;&#10;Description automatically generated">
            <a:extLst>
              <a:ext uri="{FF2B5EF4-FFF2-40B4-BE49-F238E27FC236}">
                <a16:creationId xmlns:a16="http://schemas.microsoft.com/office/drawing/2014/main" id="{41521EC5-ECBA-4A82-B45E-973F2D80C938}"/>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8887" r="942"/>
          <a:stretch/>
        </p:blipFill>
        <p:spPr>
          <a:xfrm>
            <a:off x="3230292" y="10"/>
            <a:ext cx="3623720" cy="3389998"/>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7" name="Picture 6" descr="A picture containing indoor, bottle, sitting, table&#10;&#10;Description automatically generated">
            <a:extLst>
              <a:ext uri="{FF2B5EF4-FFF2-40B4-BE49-F238E27FC236}">
                <a16:creationId xmlns:a16="http://schemas.microsoft.com/office/drawing/2014/main" id="{809D2E97-5B6E-46FB-B3AA-27A33FE8DF78}"/>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18861" b="1"/>
          <a:stretch/>
        </p:blipFill>
        <p:spPr>
          <a:xfrm>
            <a:off x="3051398" y="10"/>
            <a:ext cx="6092602" cy="5143489"/>
          </a:xfrm>
          <a:custGeom>
            <a:avLst/>
            <a:gdLst>
              <a:gd name="connsiteX0" fmla="*/ 5181344 w 8123469"/>
              <a:gd name="connsiteY0" fmla="*/ 0 h 6858000"/>
              <a:gd name="connsiteX1" fmla="*/ 8123469 w 8123469"/>
              <a:gd name="connsiteY1" fmla="*/ 0 h 6858000"/>
              <a:gd name="connsiteX2" fmla="*/ 8123469 w 8123469"/>
              <a:gd name="connsiteY2" fmla="*/ 6858000 h 6858000"/>
              <a:gd name="connsiteX3" fmla="*/ 0 w 81234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3469" h="6858000">
                <a:moveTo>
                  <a:pt x="5181344" y="0"/>
                </a:moveTo>
                <a:lnTo>
                  <a:pt x="8123469" y="0"/>
                </a:lnTo>
                <a:lnTo>
                  <a:pt x="8123469" y="6858000"/>
                </a:lnTo>
                <a:lnTo>
                  <a:pt x="0" y="6858000"/>
                </a:lnTo>
                <a:close/>
              </a:path>
            </a:pathLst>
          </a:custGeom>
        </p:spPr>
      </p:pic>
    </p:spTree>
    <p:extLst>
      <p:ext uri="{BB962C8B-B14F-4D97-AF65-F5344CB8AC3E}">
        <p14:creationId xmlns:p14="http://schemas.microsoft.com/office/powerpoint/2010/main" val="1505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626C2-DE6F-44E9-B2C5-2F654322A815}"/>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496" r="-3" b="15279"/>
          <a:stretch/>
        </p:blipFill>
        <p:spPr>
          <a:xfrm>
            <a:off x="5845889" y="2629584"/>
            <a:ext cx="3298111" cy="2513916"/>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5" name="Picture 4" descr="A close up of a sign&#10;&#10;Description automatically generated">
            <a:extLst>
              <a:ext uri="{FF2B5EF4-FFF2-40B4-BE49-F238E27FC236}">
                <a16:creationId xmlns:a16="http://schemas.microsoft.com/office/drawing/2014/main" id="{ADD580C0-AC98-4F67-B194-F9A7E259E563}"/>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57" t="-24560" r="-11757" b="-13524"/>
          <a:stretch/>
        </p:blipFill>
        <p:spPr>
          <a:xfrm>
            <a:off x="20" y="10"/>
            <a:ext cx="6865999" cy="5147603"/>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10" name="Picture 9" descr="A large room&#10;&#10;Description automatically generated">
            <a:extLst>
              <a:ext uri="{FF2B5EF4-FFF2-40B4-BE49-F238E27FC236}">
                <a16:creationId xmlns:a16="http://schemas.microsoft.com/office/drawing/2014/main" id="{62B4C16B-7336-490A-8A20-E1E1088287E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041" r="13903" b="-2"/>
          <a:stretch/>
        </p:blipFill>
        <p:spPr>
          <a:xfrm>
            <a:off x="4626141" y="10"/>
            <a:ext cx="4517859" cy="2509793"/>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5531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DB05-92A0-4302-97DC-4D69137620F6}"/>
              </a:ext>
            </a:extLst>
          </p:cNvPr>
          <p:cNvSpPr>
            <a:spLocks noGrp="1"/>
          </p:cNvSpPr>
          <p:nvPr>
            <p:ph type="ctrTitle"/>
          </p:nvPr>
        </p:nvSpPr>
        <p:spPr>
          <a:xfrm>
            <a:off x="685800" y="0"/>
            <a:ext cx="7772400" cy="1102519"/>
          </a:xfrm>
        </p:spPr>
        <p:txBody>
          <a:bodyPr/>
          <a:lstStyle/>
          <a:p>
            <a:r>
              <a:rPr lang="en-IE" dirty="0"/>
              <a:t>+5,000 messages</a:t>
            </a:r>
          </a:p>
        </p:txBody>
      </p:sp>
      <p:pic>
        <p:nvPicPr>
          <p:cNvPr id="6" name="Picture 5" descr="A close up of a logo&#10;&#10;Description automatically generated">
            <a:extLst>
              <a:ext uri="{FF2B5EF4-FFF2-40B4-BE49-F238E27FC236}">
                <a16:creationId xmlns:a16="http://schemas.microsoft.com/office/drawing/2014/main" id="{D17965E1-55D9-4A2E-BDC5-CCB338C76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600" y="1419622"/>
            <a:ext cx="4414800" cy="33111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88060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4D9E6C0-D077-45AE-B6AB-68C10773B1A8}"/>
              </a:ext>
            </a:extLst>
          </p:cNvPr>
          <p:cNvSpPr>
            <a:spLocks noGrp="1"/>
          </p:cNvSpPr>
          <p:nvPr>
            <p:ph type="title"/>
          </p:nvPr>
        </p:nvSpPr>
        <p:spPr/>
        <p:txBody>
          <a:bodyPr/>
          <a:lstStyle/>
          <a:p>
            <a:r>
              <a:rPr lang="en-IE" dirty="0"/>
              <a:t>Our brains favour novelty.</a:t>
            </a:r>
          </a:p>
        </p:txBody>
      </p:sp>
      <p:pic>
        <p:nvPicPr>
          <p:cNvPr id="7" name="Content Placeholder 6">
            <a:extLst>
              <a:ext uri="{FF2B5EF4-FFF2-40B4-BE49-F238E27FC236}">
                <a16:creationId xmlns:a16="http://schemas.microsoft.com/office/drawing/2014/main" id="{A9B3C35C-2DAD-4728-9967-2BD36121F7BA}"/>
              </a:ext>
            </a:extLst>
          </p:cNvPr>
          <p:cNvPicPr>
            <a:picLocks noGrp="1" noChangeAspect="1"/>
          </p:cNvPicPr>
          <p:nvPr>
            <p:ph sz="half" idx="4294967295"/>
          </p:nvPr>
        </p:nvPicPr>
        <p:blipFill rotWithShape="1">
          <a:blip r:embed="rId3"/>
          <a:srcRect l="-1255" t="1038" r="-1" b="12105"/>
          <a:stretch/>
        </p:blipFill>
        <p:spPr>
          <a:xfrm>
            <a:off x="323528" y="1597025"/>
            <a:ext cx="4038600" cy="2600325"/>
          </a:xfrm>
          <a:prstGeom prst="rect">
            <a:avLst/>
          </a:prstGeom>
        </p:spPr>
      </p:pic>
      <p:pic>
        <p:nvPicPr>
          <p:cNvPr id="9" name="Content Placeholder 8" descr="A picture containing text&#10;&#10;Description automatically generated">
            <a:extLst>
              <a:ext uri="{FF2B5EF4-FFF2-40B4-BE49-F238E27FC236}">
                <a16:creationId xmlns:a16="http://schemas.microsoft.com/office/drawing/2014/main" id="{0D71B587-4DD3-4929-BBE0-582532E9ED28}"/>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t="4487" b="4487"/>
          <a:stretch/>
        </p:blipFill>
        <p:spPr>
          <a:xfrm>
            <a:off x="5829300" y="1597025"/>
            <a:ext cx="2857500" cy="2600325"/>
          </a:xfrm>
        </p:spPr>
      </p:pic>
    </p:spTree>
    <p:extLst>
      <p:ext uri="{BB962C8B-B14F-4D97-AF65-F5344CB8AC3E}">
        <p14:creationId xmlns:p14="http://schemas.microsoft.com/office/powerpoint/2010/main" val="1661852463"/>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ustom 1">
      <a:majorFont>
        <a:latin typeface="Lucida Bright"/>
        <a:ea typeface=""/>
        <a:cs typeface=""/>
      </a:majorFont>
      <a:minorFont>
        <a:latin typeface="Lucida Br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ba5eee0-eefa-43e9-98af-ced5a25ba17d">
      <UserInfo>
        <DisplayName>Keating, William</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611B6B7808FA439077B609B2DB5FFD" ma:contentTypeVersion="1" ma:contentTypeDescription="Create a new document." ma:contentTypeScope="" ma:versionID="7a39d70a910f000256ceaefbaefe9246">
  <xsd:schema xmlns:xsd="http://www.w3.org/2001/XMLSchema" xmlns:xs="http://www.w3.org/2001/XMLSchema" xmlns:p="http://schemas.microsoft.com/office/2006/metadata/properties" xmlns:ns3="bba5eee0-eefa-43e9-98af-ced5a25ba17d" targetNamespace="http://schemas.microsoft.com/office/2006/metadata/properties" ma:root="true" ma:fieldsID="640acaaf16d2a711725c345746a7437b" ns3:_="">
    <xsd:import namespace="bba5eee0-eefa-43e9-98af-ced5a25ba17d"/>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a5eee0-eefa-43e9-98af-ced5a25ba1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BF93DB-181A-4121-8287-E1095F087816}">
  <ds:schemaRefs>
    <ds:schemaRef ds:uri="http://schemas.microsoft.com/sharepoint/v3/contenttype/forms"/>
  </ds:schemaRefs>
</ds:datastoreItem>
</file>

<file path=customXml/itemProps2.xml><?xml version="1.0" encoding="utf-8"?>
<ds:datastoreItem xmlns:ds="http://schemas.openxmlformats.org/officeDocument/2006/customXml" ds:itemID="{3F0BB2A2-AD16-45D0-9D2E-97F23557B315}">
  <ds:schemaRefs>
    <ds:schemaRef ds:uri="http://purl.org/dc/elements/1.1/"/>
    <ds:schemaRef ds:uri="http://schemas.microsoft.com/office/2006/documentManagement/types"/>
    <ds:schemaRef ds:uri="http://schemas.microsoft.com/office/infopath/2007/PartnerControls"/>
    <ds:schemaRef ds:uri="http://www.w3.org/XML/1998/namespace"/>
    <ds:schemaRef ds:uri="http://purl.org/dc/terms/"/>
    <ds:schemaRef ds:uri="http://schemas.microsoft.com/office/2006/metadata/properties"/>
    <ds:schemaRef ds:uri="http://schemas.openxmlformats.org/package/2006/metadata/core-properties"/>
    <ds:schemaRef ds:uri="bba5eee0-eefa-43e9-98af-ced5a25ba17d"/>
    <ds:schemaRef ds:uri="http://purl.org/dc/dcmitype/"/>
  </ds:schemaRefs>
</ds:datastoreItem>
</file>

<file path=customXml/itemProps3.xml><?xml version="1.0" encoding="utf-8"?>
<ds:datastoreItem xmlns:ds="http://schemas.openxmlformats.org/officeDocument/2006/customXml" ds:itemID="{5B5C6AE7-05E7-49D2-B1A1-3B7EBAB958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a5eee0-eefa-43e9-98af-ced5a25ba1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1424</Words>
  <Application>Microsoft Office PowerPoint</Application>
  <PresentationFormat>On-screen Show (16:9)</PresentationFormat>
  <Paragraphs>132</Paragraphs>
  <Slides>39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Avenir Heavy</vt:lpstr>
      <vt:lpstr>Calibri</vt:lpstr>
      <vt:lpstr>Lucida Bright</vt:lpstr>
      <vt:lpstr>Trade Gothic LT Pro Condensed N</vt:lpstr>
      <vt:lpstr>Trade Gothic LT Std Bold Conden</vt:lpstr>
      <vt:lpstr>Trade Gothic LT Std Light</vt:lpstr>
      <vt:lpstr>TradeGothic LT Light</vt:lpstr>
      <vt:lpstr>Office Theme</vt:lpstr>
      <vt:lpstr>Collaboration not Competition</vt:lpstr>
      <vt:lpstr>PowerPoint Presentation</vt:lpstr>
      <vt:lpstr>PowerPoint Presentation</vt:lpstr>
      <vt:lpstr>3 Good Reasons</vt:lpstr>
      <vt:lpstr>PowerPoint Presentation</vt:lpstr>
      <vt:lpstr>PowerPoint Presentation</vt:lpstr>
      <vt:lpstr>PowerPoint Presentation</vt:lpstr>
      <vt:lpstr>+5,000 messages</vt:lpstr>
      <vt:lpstr>Our brains favour novelty.</vt:lpstr>
      <vt:lpstr>New News</vt:lpstr>
      <vt:lpstr>3 Good Reasons</vt:lpstr>
      <vt:lpstr>PowerPoint Presentation</vt:lpstr>
      <vt:lpstr>Push Convention</vt:lpstr>
      <vt:lpstr>Fuck Corporations &amp; Bland Beer</vt:lpstr>
      <vt:lpstr>PowerPoint Presentation</vt:lpstr>
      <vt:lpstr>PowerPoint Presentation</vt:lpstr>
      <vt:lpstr>3 Good Reasons</vt:lpstr>
      <vt:lpstr>PowerPoint Presentation</vt:lpstr>
      <vt:lpstr>PowerPoint Presentation</vt:lpstr>
      <vt:lpstr>5 Practical tips</vt:lpstr>
      <vt:lpstr>Ask the awkward questions first…</vt:lpstr>
      <vt:lpstr>PowerPoint Presentation</vt:lpstr>
      <vt:lpstr>PowerPoint Presentation</vt:lpstr>
      <vt:lpstr>Beyond brewers</vt:lpstr>
      <vt:lpstr>PowerPoint Presentation</vt:lpstr>
      <vt:lpstr>PowerPoint Presentation</vt:lpstr>
      <vt:lpstr>Join the dots…</vt:lpstr>
      <vt:lpstr>PowerPoint Presentation</vt:lpstr>
      <vt:lpstr>PowerPoint Presentation</vt:lpstr>
      <vt:lpstr>PowerPoint Presentation</vt:lpstr>
      <vt:lpstr>PowerPoint Presentation</vt:lpstr>
      <vt:lpstr>Embrace the random</vt:lpstr>
      <vt:lpstr>PowerPoint Presentation</vt:lpstr>
      <vt:lpstr>PowerPoint Presentation</vt:lpstr>
      <vt:lpstr>Don’t forget to have fun…</vt:lpstr>
      <vt:lpstr>PowerPoint Presentation</vt:lpstr>
      <vt:lpstr>5 Top Tips</vt:lpstr>
      <vt:lpstr>3 Good Reasons</vt:lpstr>
      <vt:lpstr>1 final thought…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not Competition</dc:title>
  <dc:creator>Will Keating</dc:creator>
  <cp:lastModifiedBy>Will Keating</cp:lastModifiedBy>
  <cp:revision>1</cp:revision>
  <dcterms:created xsi:type="dcterms:W3CDTF">2019-06-02T22:36:12Z</dcterms:created>
  <dcterms:modified xsi:type="dcterms:W3CDTF">2019-06-03T10:36:27Z</dcterms:modified>
</cp:coreProperties>
</file>