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1714" r:id="rId3"/>
    <p:sldId id="1739" r:id="rId4"/>
    <p:sldId id="1775" r:id="rId5"/>
    <p:sldId id="1774" r:id="rId6"/>
    <p:sldId id="1777" r:id="rId7"/>
    <p:sldId id="1778" r:id="rId8"/>
    <p:sldId id="1789" r:id="rId9"/>
    <p:sldId id="1779" r:id="rId10"/>
    <p:sldId id="1776" r:id="rId11"/>
    <p:sldId id="1726" r:id="rId12"/>
    <p:sldId id="1780" r:id="rId13"/>
    <p:sldId id="1741" r:id="rId14"/>
    <p:sldId id="1743" r:id="rId15"/>
    <p:sldId id="1744" r:id="rId16"/>
    <p:sldId id="1746" r:id="rId17"/>
    <p:sldId id="1747" r:id="rId18"/>
    <p:sldId id="1748" r:id="rId19"/>
    <p:sldId id="1749" r:id="rId20"/>
    <p:sldId id="1781" r:id="rId21"/>
    <p:sldId id="1718" r:id="rId22"/>
    <p:sldId id="1719" r:id="rId23"/>
    <p:sldId id="1720" r:id="rId24"/>
    <p:sldId id="1783" r:id="rId25"/>
    <p:sldId id="1782" r:id="rId26"/>
    <p:sldId id="1721" r:id="rId27"/>
    <p:sldId id="1722" r:id="rId28"/>
    <p:sldId id="1723" r:id="rId29"/>
    <p:sldId id="1724" r:id="rId30"/>
    <p:sldId id="1786" r:id="rId31"/>
    <p:sldId id="1750" r:id="rId32"/>
    <p:sldId id="1716" r:id="rId33"/>
    <p:sldId id="1734" r:id="rId34"/>
    <p:sldId id="1785" r:id="rId35"/>
    <p:sldId id="1784" r:id="rId36"/>
    <p:sldId id="1738" r:id="rId37"/>
    <p:sldId id="1728" r:id="rId38"/>
    <p:sldId id="1729" r:id="rId39"/>
    <p:sldId id="1790" r:id="rId40"/>
    <p:sldId id="1791" r:id="rId41"/>
    <p:sldId id="1792" r:id="rId42"/>
    <p:sldId id="1731" r:id="rId43"/>
    <p:sldId id="1732" r:id="rId44"/>
    <p:sldId id="1733" r:id="rId45"/>
    <p:sldId id="1787" r:id="rId46"/>
    <p:sldId id="1788" r:id="rId47"/>
    <p:sldId id="1715" r:id="rId48"/>
  </p:sldIdLst>
  <p:sldSz cx="9144000" cy="6858000" type="screen4x3"/>
  <p:notesSz cx="6761163" cy="9942513"/>
  <p:custDataLst>
    <p:tags r:id="rId5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 userDrawn="1">
          <p15:clr>
            <a:srgbClr val="A4A3A4"/>
          </p15:clr>
        </p15:guide>
        <p15:guide id="2" pos="7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85"/>
    <a:srgbClr val="FFD400"/>
    <a:srgbClr val="2C2A2F"/>
    <a:srgbClr val="F2C50A"/>
    <a:srgbClr val="000000"/>
    <a:srgbClr val="453A00"/>
    <a:srgbClr val="3D5AAD"/>
    <a:srgbClr val="2F4685"/>
    <a:srgbClr val="F1C714"/>
    <a:srgbClr val="EBB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384" autoAdjust="0"/>
  </p:normalViewPr>
  <p:slideViewPr>
    <p:cSldViewPr snapToGrid="0" snapToObjects="1" showGuides="1">
      <p:cViewPr varScale="1">
        <p:scale>
          <a:sx n="82" d="100"/>
          <a:sy n="82" d="100"/>
        </p:scale>
        <p:origin x="60" y="684"/>
      </p:cViewPr>
      <p:guideLst>
        <p:guide orient="horz" pos="3748"/>
        <p:guide pos="771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736"/>
    </p:cViewPr>
  </p:sorterViewPr>
  <p:notesViewPr>
    <p:cSldViewPr snapToGrid="0" snapToObjects="1">
      <p:cViewPr varScale="1">
        <p:scale>
          <a:sx n="49" d="100"/>
          <a:sy n="49" d="100"/>
        </p:scale>
        <p:origin x="-2988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ziemian:Library:Containers:com.apple.mail:Data:Library:Mail%20Downloads:2DF1039F-FC45-4B01-A0FD-A852C9D14F33:Harmonogram%20do%20okre&#347;lenia%20prog&#243;w%20-%20zestawienie%20dostawc&#243;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Number of Breweries in Poland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# Breweries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</c:v>
                </c:pt>
                <c:pt idx="1">
                  <c:v>65</c:v>
                </c:pt>
                <c:pt idx="2">
                  <c:v>74</c:v>
                </c:pt>
                <c:pt idx="3">
                  <c:v>85</c:v>
                </c:pt>
                <c:pt idx="4">
                  <c:v>106</c:v>
                </c:pt>
                <c:pt idx="5">
                  <c:v>135</c:v>
                </c:pt>
                <c:pt idx="6">
                  <c:v>196</c:v>
                </c:pt>
                <c:pt idx="7">
                  <c:v>238</c:v>
                </c:pt>
                <c:pt idx="8">
                  <c:v>289</c:v>
                </c:pt>
                <c:pt idx="9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6C-47EE-B9D7-C88FA7BDC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730408"/>
        <c:axId val="2132170632"/>
      </c:barChart>
      <c:catAx>
        <c:axId val="2133730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fr-FR"/>
          </a:p>
        </c:txPr>
        <c:crossAx val="2132170632"/>
        <c:crosses val="autoZero"/>
        <c:auto val="1"/>
        <c:lblAlgn val="ctr"/>
        <c:lblOffset val="100"/>
        <c:noMultiLvlLbl val="0"/>
      </c:catAx>
      <c:valAx>
        <c:axId val="2132170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fr-FR"/>
          </a:p>
        </c:txPr>
        <c:crossAx val="2133730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Bryant Pro"/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140" cy="497683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30413" y="0"/>
            <a:ext cx="2929140" cy="497683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0ED0EECB-B048-4961-A8C8-6357792BAFD4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3241"/>
            <a:ext cx="2929140" cy="497682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30413" y="9443241"/>
            <a:ext cx="2929140" cy="497682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F9DA54C-2BF6-45EE-B4F1-9FFCB8475F36}" type="slidenum">
              <a:rPr lang="pl-PL" smtClean="0"/>
              <a:t>‹N°›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218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03.06.2019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2034" tIns="46017" rIns="92034" bIns="46017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867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13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68826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14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19769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15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15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850165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16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0686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17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41272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Marka SALAMANDER ma zadbać o</a:t>
            </a:r>
            <a:r>
              <a:rPr lang="pl-PL" baseline="0" dirty="0"/>
              <a:t> jakość spotkania przy piwie. Przez lata deprecjonowano je.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561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21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971929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25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latin typeface="Calibri"/>
                <a:cs typeface="Calibri" pitchFamily="34" charset="0"/>
              </a:rPr>
              <a:pPr algn="r" defTabSz="953898"/>
              <a:t>25</a:t>
            </a:fld>
            <a:endParaRPr lang="en-GB" sz="1300" dirty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r>
              <a:rPr lang="pl-PL" noProof="1"/>
              <a:t>Mateusz</a:t>
            </a:r>
            <a:r>
              <a:rPr lang="pl-PL" baseline="0" noProof="1"/>
              <a:t> o RISie, ale nich nawiąże do Schopsa, do którego należało 200 lat przed etą RISa.</a:t>
            </a:r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20968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Marka SALAMANDER ma zadbać o</a:t>
            </a:r>
            <a:r>
              <a:rPr lang="pl-PL" baseline="0" dirty="0"/>
              <a:t> jakość spotkania przy piwie. Przez lata deprecjonowano je.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561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28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28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499348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29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cs typeface="Calibri" pitchFamily="34" charset="0"/>
              </a:rPr>
              <a:pPr algn="r" defTabSz="953898"/>
              <a:t>29</a:t>
            </a:fld>
            <a:endParaRPr lang="en-GB" sz="13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49934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36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latin typeface="Calibri"/>
                <a:cs typeface="Calibri" pitchFamily="34" charset="0"/>
              </a:rPr>
              <a:pPr algn="r" defTabSz="953898"/>
              <a:t>36</a:t>
            </a:fld>
            <a:endParaRPr lang="en-GB" sz="1300" dirty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907634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37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941464" y="8703874"/>
            <a:ext cx="3011219" cy="45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40" tIns="47724" rIns="95440" bIns="47724" anchor="b"/>
          <a:lstStyle/>
          <a:p>
            <a:pPr algn="r" defTabSz="953898"/>
            <a:fld id="{0C7B8A1B-A169-42ED-96E3-CF5B68CF2C7A}" type="slidenum">
              <a:rPr lang="en-GB" sz="1300">
                <a:solidFill>
                  <a:prstClr val="black"/>
                </a:solidFill>
                <a:latin typeface="Calibri"/>
                <a:cs typeface="Calibri" pitchFamily="34" charset="0"/>
              </a:rPr>
              <a:pPr algn="r" defTabSz="953898"/>
              <a:t>37</a:t>
            </a:fld>
            <a:endParaRPr lang="en-GB" sz="1300" dirty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87388"/>
            <a:ext cx="4581525" cy="34353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026" y="4350346"/>
            <a:ext cx="5098634" cy="4121381"/>
          </a:xfrm>
          <a:noFill/>
          <a:ln/>
        </p:spPr>
        <p:txBody>
          <a:bodyPr lIns="95440" tIns="47724" rIns="95440" bIns="47724"/>
          <a:lstStyle/>
          <a:p>
            <a:pPr eaLnBrk="1" hangingPunct="1"/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193486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Marka SALAMANDER ma zadbać o</a:t>
            </a:r>
            <a:r>
              <a:rPr lang="pl-PL" baseline="0" dirty="0"/>
              <a:t> jakość spotkania przy piwie. Przez lata deprecjonowano je.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56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28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Marka SALAMANDER ma zadbać o</a:t>
            </a:r>
            <a:r>
              <a:rPr lang="pl-PL" baseline="0" dirty="0"/>
              <a:t> jakość spotkania przy piwie. Przez lata deprecjonowano je.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56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ytułu 1"/>
          <p:cNvSpPr>
            <a:spLocks noGrp="1"/>
          </p:cNvSpPr>
          <p:nvPr>
            <p:ph type="title"/>
          </p:nvPr>
        </p:nvSpPr>
        <p:spPr>
          <a:xfrm>
            <a:off x="1882123" y="897482"/>
            <a:ext cx="54708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ctr" defTabSz="914400" rtl="0" eaLnBrk="1" latinLnBrk="0" hangingPunct="1">
              <a:defRPr lang="pl-PL" sz="3600" kern="1200" dirty="0">
                <a:solidFill>
                  <a:schemeClr val="tx1"/>
                </a:solidFill>
                <a:latin typeface="Bryant Pro Regular" pitchFamily="50" charset="0"/>
                <a:ea typeface="+mn-ea"/>
                <a:cs typeface="+mn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0"/>
          </p:nvPr>
        </p:nvSpPr>
        <p:spPr>
          <a:xfrm>
            <a:off x="1882122" y="2265120"/>
            <a:ext cx="5470805" cy="1248790"/>
          </a:xfrm>
          <a:prstGeom prst="rect">
            <a:avLst/>
          </a:prstGeom>
        </p:spPr>
        <p:txBody>
          <a:bodyPr lIns="80077" tIns="40039" rIns="80077" bIns="40039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pl-PL" sz="3600" kern="1200" dirty="0" smtClean="0">
                <a:solidFill>
                  <a:schemeClr val="tx1"/>
                </a:solidFill>
                <a:latin typeface="Didot Regular PL" panose="02000503000000020003" pitchFamily="2" charset="-18"/>
                <a:ea typeface="+mn-ea"/>
                <a:cs typeface="+mn-cs"/>
              </a:defRPr>
            </a:lvl1pPr>
            <a:lvl2pPr marL="400383" indent="0">
              <a:buNone/>
              <a:defRPr sz="1600"/>
            </a:lvl2pPr>
            <a:lvl3pPr marL="800763" indent="0">
              <a:buNone/>
              <a:defRPr sz="1400"/>
            </a:lvl3pPr>
            <a:lvl4pPr marL="1201147" indent="0">
              <a:buNone/>
              <a:defRPr sz="1200"/>
            </a:lvl4pPr>
            <a:lvl5pPr marL="1601529" indent="0">
              <a:buNone/>
              <a:defRPr sz="1200"/>
            </a:lvl5pPr>
            <a:lvl6pPr marL="2001912" indent="0">
              <a:buNone/>
              <a:defRPr sz="1200"/>
            </a:lvl6pPr>
            <a:lvl7pPr marL="2402295" indent="0">
              <a:buNone/>
              <a:defRPr sz="1200"/>
            </a:lvl7pPr>
            <a:lvl8pPr marL="2802676" indent="0">
              <a:buNone/>
              <a:defRPr sz="1200"/>
            </a:lvl8pPr>
            <a:lvl9pPr marL="3203058" indent="0">
              <a:buNone/>
              <a:defRPr sz="1200"/>
            </a:lvl9pPr>
          </a:lstStyle>
          <a:p>
            <a:pPr marL="0" lvl="0" algn="ctr" defTabSz="914400" rtl="0" eaLnBrk="1" latinLnBrk="0" hangingPunct="1"/>
            <a:r>
              <a:rPr lang="pl-PL" dirty="0"/>
              <a:t>Kliknij, aby edytować style wzorca tekstu</a:t>
            </a:r>
          </a:p>
        </p:txBody>
      </p:sp>
      <p:sp>
        <p:nvSpPr>
          <p:cNvPr id="11" name="TextBox 11"/>
          <p:cNvSpPr txBox="1"/>
          <p:nvPr userDrawn="1"/>
        </p:nvSpPr>
        <p:spPr>
          <a:xfrm>
            <a:off x="7733211" y="332656"/>
            <a:ext cx="1110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C2724BC-AACF-4212-9666-B57B3AB55649}" type="slidenum">
              <a:rPr lang="pl-PL" sz="2000" smtClean="0">
                <a:latin typeface="Bryant Pro Bold Alternate" pitchFamily="50" charset="0"/>
              </a:rPr>
              <a:t>‹N°›</a:t>
            </a:fld>
            <a:endParaRPr lang="pl-PL" sz="2000" dirty="0">
              <a:latin typeface="Bryant Pro Bold Alternat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7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44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1A7D800-B5B1-49E4-A013-72608772A329}"/>
              </a:ext>
            </a:extLst>
          </p:cNvPr>
          <p:cNvSpPr/>
          <p:nvPr userDrawn="1"/>
        </p:nvSpPr>
        <p:spPr>
          <a:xfrm>
            <a:off x="130396" y="6233161"/>
            <a:ext cx="1043189" cy="399245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286421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2" y="238542"/>
            <a:ext cx="8497092" cy="61645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2400">
                <a:latin typeface="Georgia" pitchFamily="18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2" y="854994"/>
            <a:ext cx="8496300" cy="33624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800">
                <a:solidFill>
                  <a:srgbClr val="5F5F5F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2277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OCZĄTEK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7109" y="5544143"/>
            <a:ext cx="3849818" cy="388034"/>
          </a:xfrm>
          <a:prstGeom prst="rect">
            <a:avLst/>
          </a:prstGeom>
        </p:spPr>
        <p:txBody>
          <a:bodyPr lIns="80077" tIns="40039" rIns="80077" bIns="40039" anchor="t"/>
          <a:lstStyle>
            <a:lvl1pPr algn="l">
              <a:defRPr lang="pl-PL" sz="1600" kern="1200" dirty="0">
                <a:solidFill>
                  <a:schemeClr val="bg1"/>
                </a:solidFill>
                <a:latin typeface="+mj-lt"/>
                <a:ea typeface="DFKai-SB" pitchFamily="65" charset="-120"/>
                <a:cs typeface="Arial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184" y="1964673"/>
            <a:ext cx="4156611" cy="2442708"/>
          </a:xfrm>
          <a:prstGeom prst="rect">
            <a:avLst/>
          </a:prstGeom>
        </p:spPr>
        <p:txBody>
          <a:bodyPr lIns="80077" tIns="40039" rIns="80077" bIns="40039" anchor="b"/>
          <a:lstStyle>
            <a:lvl1pPr marL="0" indent="0">
              <a:buNone/>
              <a:defRPr sz="3000" b="0">
                <a:solidFill>
                  <a:schemeClr val="bg1"/>
                </a:solidFill>
                <a:effectLst/>
                <a:latin typeface="Georgia" pitchFamily="18" charset="0"/>
              </a:defRPr>
            </a:lvl1pPr>
            <a:lvl2pPr marL="400383" indent="0">
              <a:buNone/>
              <a:defRPr sz="1600"/>
            </a:lvl2pPr>
            <a:lvl3pPr marL="800763" indent="0">
              <a:buNone/>
              <a:defRPr sz="1400"/>
            </a:lvl3pPr>
            <a:lvl4pPr marL="1201147" indent="0">
              <a:buNone/>
              <a:defRPr sz="1200"/>
            </a:lvl4pPr>
            <a:lvl5pPr marL="1601529" indent="0">
              <a:buNone/>
              <a:defRPr sz="1200"/>
            </a:lvl5pPr>
            <a:lvl6pPr marL="2001912" indent="0">
              <a:buNone/>
              <a:defRPr sz="1200"/>
            </a:lvl6pPr>
            <a:lvl7pPr marL="2402295" indent="0">
              <a:buNone/>
              <a:defRPr sz="1200"/>
            </a:lvl7pPr>
            <a:lvl8pPr marL="2802676" indent="0">
              <a:buNone/>
              <a:defRPr sz="1200"/>
            </a:lvl8pPr>
            <a:lvl9pPr marL="3203058" indent="0">
              <a:buNone/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8274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737109" y="5544143"/>
            <a:ext cx="3849818" cy="388034"/>
          </a:xfrm>
          <a:prstGeom prst="rect">
            <a:avLst/>
          </a:prstGeom>
        </p:spPr>
        <p:txBody>
          <a:bodyPr lIns="80077" tIns="40039" rIns="80077" bIns="40039" anchor="t"/>
          <a:lstStyle>
            <a:lvl1pPr algn="l">
              <a:defRPr lang="pl-PL" sz="160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tekstu 2"/>
          <p:cNvSpPr>
            <a:spLocks noGrp="1"/>
          </p:cNvSpPr>
          <p:nvPr>
            <p:ph type="body" idx="1"/>
          </p:nvPr>
        </p:nvSpPr>
        <p:spPr>
          <a:xfrm>
            <a:off x="722184" y="2452780"/>
            <a:ext cx="7991508" cy="647216"/>
          </a:xfrm>
          <a:prstGeom prst="rect">
            <a:avLst/>
          </a:prstGeom>
        </p:spPr>
        <p:txBody>
          <a:bodyPr lIns="80077" tIns="40039" rIns="80077" bIns="40039" anchor="ctr" anchorCtr="0"/>
          <a:lstStyle>
            <a:lvl1pPr marL="0" indent="0">
              <a:buNone/>
              <a:defRPr sz="2800" b="0">
                <a:solidFill>
                  <a:schemeClr val="bg1"/>
                </a:solidFill>
                <a:effectLst/>
                <a:latin typeface="Georgia" pitchFamily="18" charset="0"/>
              </a:defRPr>
            </a:lvl1pPr>
            <a:lvl2pPr marL="400383" indent="0">
              <a:buNone/>
              <a:defRPr sz="1600"/>
            </a:lvl2pPr>
            <a:lvl3pPr marL="800763" indent="0">
              <a:buNone/>
              <a:defRPr sz="1400"/>
            </a:lvl3pPr>
            <a:lvl4pPr marL="1201147" indent="0">
              <a:buNone/>
              <a:defRPr sz="1200"/>
            </a:lvl4pPr>
            <a:lvl5pPr marL="1601529" indent="0">
              <a:buNone/>
              <a:defRPr sz="1200"/>
            </a:lvl5pPr>
            <a:lvl6pPr marL="2001912" indent="0">
              <a:buNone/>
              <a:defRPr sz="1200"/>
            </a:lvl6pPr>
            <a:lvl7pPr marL="2402295" indent="0">
              <a:buNone/>
              <a:defRPr sz="1200"/>
            </a:lvl7pPr>
            <a:lvl8pPr marL="2802676" indent="0">
              <a:buNone/>
              <a:defRPr sz="1200"/>
            </a:lvl8pPr>
            <a:lvl9pPr marL="3203058" indent="0">
              <a:buNone/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2"/>
          <p:cNvSpPr>
            <a:spLocks noGrp="1"/>
          </p:cNvSpPr>
          <p:nvPr>
            <p:ph type="body" idx="10"/>
          </p:nvPr>
        </p:nvSpPr>
        <p:spPr>
          <a:xfrm>
            <a:off x="737105" y="3264141"/>
            <a:ext cx="7991508" cy="978378"/>
          </a:xfrm>
          <a:prstGeom prst="rect">
            <a:avLst/>
          </a:prstGeom>
        </p:spPr>
        <p:txBody>
          <a:bodyPr lIns="80077" tIns="40039" rIns="80077" bIns="40039" anchor="t" anchorCtr="0"/>
          <a:lstStyle>
            <a:lvl1pPr marL="232167" indent="-232167">
              <a:buFont typeface="Wingdings" pitchFamily="2" charset="2"/>
              <a:buChar char="§"/>
              <a:defRPr sz="1800" b="0">
                <a:solidFill>
                  <a:schemeClr val="bg1"/>
                </a:solidFill>
                <a:effectLst/>
                <a:latin typeface="Georgia" pitchFamily="18" charset="0"/>
              </a:defRPr>
            </a:lvl1pPr>
            <a:lvl2pPr marL="400383" indent="0">
              <a:buNone/>
              <a:defRPr sz="1600"/>
            </a:lvl2pPr>
            <a:lvl3pPr marL="800763" indent="0">
              <a:buNone/>
              <a:defRPr sz="1400"/>
            </a:lvl3pPr>
            <a:lvl4pPr marL="1201147" indent="0">
              <a:buNone/>
              <a:defRPr sz="1200"/>
            </a:lvl4pPr>
            <a:lvl5pPr marL="1601529" indent="0">
              <a:buNone/>
              <a:defRPr sz="1200"/>
            </a:lvl5pPr>
            <a:lvl6pPr marL="2001912" indent="0">
              <a:buNone/>
              <a:defRPr sz="1200"/>
            </a:lvl6pPr>
            <a:lvl7pPr marL="2402295" indent="0">
              <a:buNone/>
              <a:defRPr sz="1200"/>
            </a:lvl7pPr>
            <a:lvl8pPr marL="2802676" indent="0">
              <a:buNone/>
              <a:defRPr sz="1200"/>
            </a:lvl8pPr>
            <a:lvl9pPr marL="3203058" indent="0">
              <a:buNone/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9586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1512168" cy="36157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29536" y="450328"/>
            <a:ext cx="755576" cy="17036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22" y="1850326"/>
            <a:ext cx="832956" cy="127661"/>
          </a:xfrm>
          <a:prstGeom prst="rect">
            <a:avLst/>
          </a:prstGeom>
        </p:spPr>
      </p:pic>
      <p:sp>
        <p:nvSpPr>
          <p:cNvPr id="1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850777" y="345956"/>
            <a:ext cx="97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pl-PL" sz="2000" kern="1200" smtClean="0">
                <a:solidFill>
                  <a:schemeClr val="tx1"/>
                </a:solidFill>
                <a:latin typeface="Bryant Pro Bold Alternate" pitchFamily="50" charset="0"/>
                <a:ea typeface="+mn-ea"/>
                <a:cs typeface="+mn-cs"/>
              </a:defRPr>
            </a:lvl1pPr>
          </a:lstStyle>
          <a:p>
            <a:fld id="{FE8825BC-7BC6-4704-BDE2-7CDE46BF148A}" type="slidenum">
              <a:rPr lang="pl-PL" smtClean="0"/>
              <a:pPr/>
              <a:t>‹N°›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63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lang="pl-PL" sz="3600" b="1" kern="1200" dirty="0">
          <a:solidFill>
            <a:schemeClr val="tx1"/>
          </a:solidFill>
          <a:latin typeface="+mj-lt"/>
          <a:ea typeface="+mn-ea"/>
          <a:cs typeface="+mn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pl-PL" sz="3600" kern="1200" dirty="0" smtClean="0">
          <a:solidFill>
            <a:schemeClr val="tx1"/>
          </a:solidFill>
          <a:latin typeface="Didot Regular PL" panose="02000503000000020003" pitchFamily="2" charset="-18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ChangeArrowheads="1"/>
          </p:cNvSpPr>
          <p:nvPr userDrawn="1"/>
        </p:nvSpPr>
        <p:spPr bwMode="auto">
          <a:xfrm>
            <a:off x="0" y="0"/>
            <a:ext cx="9151939" cy="6856413"/>
          </a:xfrm>
          <a:prstGeom prst="rect">
            <a:avLst/>
          </a:prstGeom>
          <a:solidFill>
            <a:srgbClr val="F00000"/>
          </a:solidFill>
          <a:ln w="9525">
            <a:noFill/>
            <a:miter lim="800000"/>
            <a:headEnd/>
            <a:tailEnd/>
          </a:ln>
        </p:spPr>
        <p:txBody>
          <a:bodyPr lIns="80077" tIns="40039" rIns="80077" bIns="40039"/>
          <a:lstStyle/>
          <a:p>
            <a:pPr defTabSz="913916">
              <a:defRPr/>
            </a:pPr>
            <a:endParaRPr lang="pl-PL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Calibri" pitchFamily="34" charset="0"/>
          <a:cs typeface="Arial" charset="0"/>
        </a:defRPr>
      </a:lvl5pPr>
      <a:lvl6pPr marL="40038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6pPr>
      <a:lvl7pPr marL="80076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7pPr>
      <a:lvl8pPr marL="1201147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8pPr>
      <a:lvl9pPr marL="1601529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9288" indent="-2476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998538" indent="-19843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00175" indent="-1984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800225" indent="-1984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202102" indent="-20019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02485" indent="-20019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02869" indent="-20019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03250" indent="-200193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383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763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147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1529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912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2295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2676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3058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97482"/>
            <a:ext cx="9143999" cy="1325563"/>
          </a:xfrm>
        </p:spPr>
        <p:txBody>
          <a:bodyPr/>
          <a:lstStyle/>
          <a:p>
            <a:r>
              <a:rPr lang="en-US"/>
              <a:t>Grzegorz Ziemian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509666" y="2265120"/>
            <a:ext cx="8334531" cy="1248790"/>
          </a:xfrm>
        </p:spPr>
        <p:txBody>
          <a:bodyPr anchor="t"/>
          <a:lstStyle/>
          <a:p>
            <a:r>
              <a:rPr lang="en-US" sz="6600" dirty="0">
                <a:latin typeface="Bryant Pro"/>
                <a:cs typeface="Bryant Pro"/>
              </a:rPr>
              <a:t>Innovation in the Polish market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3999" cy="1019331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47" y="5447245"/>
            <a:ext cx="1512168" cy="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Facts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Year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founded</a:t>
            </a:r>
            <a:r>
              <a:rPr lang="pl-PL" dirty="0">
                <a:latin typeface="Bryant Pro"/>
                <a:cs typeface="Bryant Pro"/>
              </a:rPr>
              <a:t>: 2014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Name</a:t>
            </a:r>
            <a:r>
              <a:rPr lang="pl-PL" dirty="0">
                <a:latin typeface="Bryant Pro"/>
                <a:cs typeface="Bryant Pro"/>
              </a:rPr>
              <a:t>: Browar Stu Mostów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Location</a:t>
            </a:r>
            <a:r>
              <a:rPr lang="pl-PL" dirty="0">
                <a:latin typeface="Bryant Pro"/>
                <a:cs typeface="Bryant Pro"/>
              </a:rPr>
              <a:t>: Wrocław </a:t>
            </a:r>
            <a:r>
              <a:rPr lang="mr-IN" dirty="0">
                <a:latin typeface="Bryant Pro"/>
                <a:cs typeface="Bryant Pro"/>
              </a:rPr>
              <a:t>–</a:t>
            </a:r>
            <a:r>
              <a:rPr lang="pl-PL" dirty="0">
                <a:latin typeface="Bryant Pro"/>
                <a:cs typeface="Bryant Pro"/>
              </a:rPr>
              <a:t> the Capital of </a:t>
            </a:r>
            <a:r>
              <a:rPr lang="pl-PL" dirty="0" err="1">
                <a:latin typeface="Bryant Pro"/>
                <a:cs typeface="Bryant Pro"/>
              </a:rPr>
              <a:t>Good</a:t>
            </a:r>
            <a:r>
              <a:rPr lang="pl-PL" dirty="0">
                <a:latin typeface="Bryant Pro"/>
                <a:cs typeface="Bryant Pro"/>
              </a:rPr>
              <a:t> Beer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20hl </a:t>
            </a:r>
            <a:r>
              <a:rPr lang="pl-PL" dirty="0" err="1">
                <a:latin typeface="Bryant Pro"/>
                <a:cs typeface="Bryant Pro"/>
              </a:rPr>
              <a:t>brewing</a:t>
            </a:r>
            <a:r>
              <a:rPr lang="pl-PL" dirty="0">
                <a:latin typeface="Bryant Pro"/>
                <a:cs typeface="Bryant Pro"/>
              </a:rPr>
              <a:t> system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Initial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capacity</a:t>
            </a:r>
            <a:r>
              <a:rPr lang="pl-PL" dirty="0">
                <a:latin typeface="Bryant Pro"/>
                <a:cs typeface="Bryant Pro"/>
              </a:rPr>
              <a:t>: 4,000hl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Current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capacity</a:t>
            </a:r>
            <a:r>
              <a:rPr lang="pl-PL" dirty="0">
                <a:latin typeface="Bryant Pro"/>
                <a:cs typeface="Bryant Pro"/>
              </a:rPr>
              <a:t>: 10,000hl</a:t>
            </a:r>
          </a:p>
        </p:txBody>
      </p:sp>
    </p:spTree>
    <p:extLst>
      <p:ext uri="{BB962C8B-B14F-4D97-AF65-F5344CB8AC3E}">
        <p14:creationId xmlns:p14="http://schemas.microsoft.com/office/powerpoint/2010/main" val="139642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239" y="0"/>
            <a:ext cx="1028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djęcie użytkownika Browar Stu Mostów.">
            <a:extLst>
              <a:ext uri="{FF2B5EF4-FFF2-40B4-BE49-F238E27FC236}">
                <a16:creationId xmlns:a16="http://schemas.microsoft.com/office/drawing/2014/main" id="{51EC5FD4-ED03-45F6-94F9-ACA36F18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7884CC69-3FC6-481B-A277-1E61F4C4A2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0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Wycinek ekranu">
            <a:extLst>
              <a:ext uri="{FF2B5EF4-FFF2-40B4-BE49-F238E27FC236}">
                <a16:creationId xmlns:a16="http://schemas.microsoft.com/office/drawing/2014/main" id="{AC0F5B0D-8B0F-4449-8175-275D2F0130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439" y="0"/>
            <a:ext cx="10331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A8D6FC9-639C-4B2C-BD84-1D07B036DC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6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CF98B353-B5DF-4644-AE6F-F4559B17EA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22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CFE71B3-B6F8-4DE5-994B-41300A2AF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7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854D44-C351-4A34-9925-DED9A443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5"/>
          <a:stretch/>
        </p:blipFill>
        <p:spPr>
          <a:xfrm>
            <a:off x="-1" y="0"/>
            <a:ext cx="951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68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04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6000" dirty="0" err="1">
                <a:latin typeface="Bryant Pro"/>
                <a:cs typeface="Bryant Pro"/>
              </a:rPr>
              <a:t>Innovation</a:t>
            </a:r>
            <a:endParaRPr lang="pl-PL" sz="6000" dirty="0">
              <a:latin typeface="Bryant Pro"/>
              <a:cs typeface="Bryant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3" y="3906328"/>
            <a:ext cx="3018972" cy="20092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59562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1" y="3906329"/>
            <a:ext cx="3018972" cy="19969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01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6000" dirty="0" err="1">
                <a:latin typeface="Bryant Pro"/>
                <a:cs typeface="Bryant Pro"/>
              </a:rPr>
              <a:t>Polish</a:t>
            </a:r>
            <a:r>
              <a:rPr lang="pl-PL" sz="6000" dirty="0">
                <a:latin typeface="Bryant Pro"/>
                <a:cs typeface="Bryant Pro"/>
              </a:rPr>
              <a:t> </a:t>
            </a:r>
            <a:r>
              <a:rPr lang="pl-PL" sz="6000" dirty="0" err="1">
                <a:latin typeface="Bryant Pro"/>
                <a:cs typeface="Bryant Pro"/>
              </a:rPr>
              <a:t>beer</a:t>
            </a:r>
            <a:r>
              <a:rPr lang="pl-PL" sz="6000" dirty="0">
                <a:latin typeface="Bryant Pro"/>
                <a:cs typeface="Bryant Pro"/>
              </a:rPr>
              <a:t> market</a:t>
            </a:r>
          </a:p>
        </p:txBody>
      </p:sp>
    </p:spTree>
    <p:extLst>
      <p:ext uri="{BB962C8B-B14F-4D97-AF65-F5344CB8AC3E}">
        <p14:creationId xmlns:p14="http://schemas.microsoft.com/office/powerpoint/2010/main" val="299610038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ryant Pro"/>
                <a:cs typeface="Bryant Pro"/>
              </a:rPr>
              <a:t>Product </a:t>
            </a:r>
            <a:r>
              <a:rPr lang="pl-PL" dirty="0" err="1">
                <a:latin typeface="Bryant Pro"/>
                <a:cs typeface="Bryant Pro"/>
              </a:rPr>
              <a:t>brands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b="1" dirty="0">
                <a:latin typeface="Bryant Pro"/>
                <a:cs typeface="Bryant Pro"/>
              </a:rPr>
              <a:t>WRCLW</a:t>
            </a:r>
          </a:p>
          <a:p>
            <a:pPr marL="857250" indent="-857250" algn="just">
              <a:buFont typeface="Arial"/>
              <a:buChar char="•"/>
            </a:pPr>
            <a:r>
              <a:rPr lang="pl-PL" b="1" dirty="0">
                <a:latin typeface="Bryant Pro"/>
                <a:cs typeface="Bryant Pro"/>
              </a:rPr>
              <a:t>Salamander</a:t>
            </a:r>
          </a:p>
          <a:p>
            <a:pPr marL="857250" indent="-857250" algn="just">
              <a:buFont typeface="Arial"/>
              <a:buChar char="•"/>
            </a:pPr>
            <a:r>
              <a:rPr lang="pl-PL" b="1" dirty="0">
                <a:latin typeface="Bryant Pro"/>
                <a:cs typeface="Bryant Pro"/>
              </a:rPr>
              <a:t>ART</a:t>
            </a: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Nitro </a:t>
            </a:r>
            <a:r>
              <a:rPr lang="pl-PL" dirty="0" err="1">
                <a:latin typeface="Bryant Pro"/>
                <a:cs typeface="Bryant Pro"/>
              </a:rPr>
              <a:t>series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Barrel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Aged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series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Wild &amp; </a:t>
            </a:r>
            <a:r>
              <a:rPr lang="pl-PL" dirty="0" err="1">
                <a:latin typeface="Bryant Pro"/>
                <a:cs typeface="Bryant Pro"/>
              </a:rPr>
              <a:t>Sour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Ales</a:t>
            </a:r>
            <a:endParaRPr lang="pl-PL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105746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36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27E5C27B-BDF9-4163-BD5E-5DF398FF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60"/>
            <a:ext cx="9148747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763" y="0"/>
            <a:ext cx="1027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9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85" y="0"/>
            <a:ext cx="10422245" cy="69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29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content.fwaw3-1.fna.fbcdn.net/v/t1.0-9/13312720_878324625629917_2108664928379062860_n.jpg?oh=0c056ded35f16d715f262d5db3e3fb37&amp;oe=581C5D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2144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76A1DB-9D5B-42CB-BD24-0C87569DB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>
          <a:xfrm>
            <a:off x="0" y="0"/>
            <a:ext cx="1044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02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31710CB-C70D-4500-B100-8D10CB0EE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8849" r="20067" b="20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28C990-9C39-4030-8175-54F45C1E5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97" y="113221"/>
            <a:ext cx="5539807" cy="65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5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239" y="0"/>
            <a:ext cx="1028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9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Polish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beer</a:t>
            </a:r>
            <a:r>
              <a:rPr lang="pl-PL" dirty="0">
                <a:latin typeface="Bryant Pro"/>
                <a:cs typeface="Bryant Pro"/>
              </a:rPr>
              <a:t> market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Beer country (not </a:t>
            </a:r>
            <a:r>
              <a:rPr lang="pl-PL" dirty="0" err="1">
                <a:latin typeface="Bryant Pro"/>
                <a:cs typeface="Bryant Pro"/>
              </a:rPr>
              <a:t>vodka</a:t>
            </a:r>
            <a:r>
              <a:rPr lang="pl-PL" dirty="0">
                <a:latin typeface="Bryant Pro"/>
                <a:cs typeface="Bryant Pro"/>
              </a:rPr>
              <a:t>!)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Production</a:t>
            </a:r>
            <a:r>
              <a:rPr lang="pl-PL" dirty="0">
                <a:latin typeface="Bryant Pro"/>
                <a:cs typeface="Bryant Pro"/>
              </a:rPr>
              <a:t>: 41 </a:t>
            </a:r>
            <a:r>
              <a:rPr lang="pl-PL" dirty="0" err="1">
                <a:latin typeface="Bryant Pro"/>
                <a:cs typeface="Bryant Pro"/>
              </a:rPr>
              <a:t>million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hl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mr-IN" dirty="0">
                <a:latin typeface="Bryant Pro"/>
                <a:cs typeface="Bryant Pro"/>
              </a:rPr>
              <a:t>–</a:t>
            </a:r>
            <a:r>
              <a:rPr lang="pl-PL" dirty="0">
                <a:latin typeface="Bryant Pro"/>
                <a:cs typeface="Bryant Pro"/>
              </a:rPr>
              <a:t> 3rd in Europe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15.3 </a:t>
            </a:r>
            <a:r>
              <a:rPr lang="pl-PL" dirty="0" err="1">
                <a:latin typeface="Bryant Pro"/>
                <a:cs typeface="Bryant Pro"/>
              </a:rPr>
              <a:t>billion</a:t>
            </a:r>
            <a:r>
              <a:rPr lang="pl-PL" dirty="0">
                <a:latin typeface="Bryant Pro"/>
                <a:cs typeface="Bryant Pro"/>
              </a:rPr>
              <a:t> PLN / 3.6 </a:t>
            </a:r>
            <a:r>
              <a:rPr lang="pl-PL" dirty="0" err="1">
                <a:latin typeface="Bryant Pro"/>
                <a:cs typeface="Bryant Pro"/>
              </a:rPr>
              <a:t>billion</a:t>
            </a:r>
            <a:r>
              <a:rPr lang="pl-PL" dirty="0">
                <a:latin typeface="Bryant Pro"/>
                <a:cs typeface="Bryant Pro"/>
              </a:rPr>
              <a:t> EUR</a:t>
            </a: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Consumption</a:t>
            </a:r>
            <a:r>
              <a:rPr lang="pl-PL" dirty="0">
                <a:latin typeface="Bryant Pro"/>
                <a:cs typeface="Bryant Pro"/>
              </a:rPr>
              <a:t>: ~100l per capita </a:t>
            </a:r>
            <a:r>
              <a:rPr lang="mr-IN" dirty="0">
                <a:latin typeface="Bryant Pro"/>
                <a:cs typeface="Bryant Pro"/>
              </a:rPr>
              <a:t>–</a:t>
            </a:r>
            <a:r>
              <a:rPr lang="pl-PL" dirty="0">
                <a:latin typeface="Bryant Pro"/>
                <a:cs typeface="Bryant Pro"/>
              </a:rPr>
              <a:t> 4th in the </a:t>
            </a:r>
            <a:r>
              <a:rPr lang="pl-PL" dirty="0" err="1">
                <a:latin typeface="Bryant Pro"/>
                <a:cs typeface="Bryant Pro"/>
              </a:rPr>
              <a:t>world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l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85% in </a:t>
            </a:r>
            <a:r>
              <a:rPr lang="pl-PL" dirty="0" err="1">
                <a:latin typeface="Bryant Pro"/>
                <a:cs typeface="Bryant Pro"/>
              </a:rPr>
              <a:t>hands</a:t>
            </a:r>
            <a:r>
              <a:rPr lang="pl-PL" dirty="0">
                <a:latin typeface="Bryant Pro"/>
                <a:cs typeface="Bryant Pro"/>
              </a:rPr>
              <a:t> of 3 </a:t>
            </a:r>
            <a:r>
              <a:rPr lang="pl-PL" dirty="0" err="1">
                <a:latin typeface="Bryant Pro"/>
                <a:cs typeface="Bryant Pro"/>
              </a:rPr>
              <a:t>biggest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brewing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groups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l">
              <a:buFont typeface="Arial"/>
              <a:buChar char="•"/>
            </a:pP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endParaRPr lang="pl-PL" dirty="0">
              <a:latin typeface="Bryant Pro"/>
              <a:cs typeface="Bryant Pro"/>
            </a:endParaRPr>
          </a:p>
          <a:p>
            <a:endParaRPr lang="pl-PL" sz="6000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22933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dostÄpnego opisu zdjÄcia.">
            <a:extLst>
              <a:ext uri="{FF2B5EF4-FFF2-40B4-BE49-F238E27FC236}">
                <a16:creationId xmlns:a16="http://schemas.microsoft.com/office/drawing/2014/main" id="{8B1F4FE7-6957-4657-8B12-2B5C252A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5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ryant Pro"/>
                <a:cs typeface="Bryant Pro"/>
              </a:rPr>
              <a:t>Beer </a:t>
            </a:r>
            <a:r>
              <a:rPr lang="pl-PL" dirty="0" err="1">
                <a:latin typeface="Bryant Pro"/>
                <a:cs typeface="Bryant Pro"/>
              </a:rPr>
              <a:t>Education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algn="just"/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Brewery </a:t>
            </a:r>
            <a:r>
              <a:rPr lang="pl-PL" dirty="0" err="1">
                <a:latin typeface="Bryant Pro"/>
                <a:cs typeface="Bryant Pro"/>
              </a:rPr>
              <a:t>tours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Beer </a:t>
            </a:r>
            <a:r>
              <a:rPr lang="pl-PL" dirty="0" err="1">
                <a:latin typeface="Bryant Pro"/>
                <a:cs typeface="Bryant Pro"/>
              </a:rPr>
              <a:t>tastings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Beer </a:t>
            </a:r>
            <a:r>
              <a:rPr lang="pl-PL" dirty="0" err="1">
                <a:latin typeface="Bryant Pro"/>
                <a:cs typeface="Bryant Pro"/>
              </a:rPr>
              <a:t>foodpairing</a:t>
            </a:r>
            <a:endParaRPr lang="pl-PL" dirty="0">
              <a:latin typeface="Bryant Pro"/>
              <a:cs typeface="Bryant Pro"/>
            </a:endParaRPr>
          </a:p>
          <a:p>
            <a:endParaRPr lang="pl-PL" sz="6000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1706935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djęcie użytkownika Browar Stu Mostów.">
            <a:extLst>
              <a:ext uri="{FF2B5EF4-FFF2-40B4-BE49-F238E27FC236}">
                <a16:creationId xmlns:a16="http://schemas.microsoft.com/office/drawing/2014/main" id="{DF9A4844-08BA-491C-A72E-E7811FD9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56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419" y="1251281"/>
            <a:ext cx="9252419" cy="47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4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36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djęcie użytkownika Browar Stu Mostów.">
            <a:extLst>
              <a:ext uri="{FF2B5EF4-FFF2-40B4-BE49-F238E27FC236}">
                <a16:creationId xmlns:a16="http://schemas.microsoft.com/office/drawing/2014/main" id="{2C0921F9-7756-4304-B4F7-0AB0B4A78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/>
          <a:stretch/>
        </p:blipFill>
        <p:spPr bwMode="auto">
          <a:xfrm>
            <a:off x="0" y="0"/>
            <a:ext cx="9683043" cy="69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41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34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2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/>
          <a:stretch/>
        </p:blipFill>
        <p:spPr>
          <a:xfrm>
            <a:off x="-425071" y="0"/>
            <a:ext cx="9569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6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Locality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Linking</a:t>
            </a:r>
            <a:r>
              <a:rPr lang="pl-PL" dirty="0">
                <a:latin typeface="Bryant Pro"/>
                <a:cs typeface="Bryant Pro"/>
              </a:rPr>
              <a:t> to </a:t>
            </a:r>
            <a:r>
              <a:rPr lang="pl-PL" dirty="0" err="1">
                <a:latin typeface="Bryant Pro"/>
                <a:cs typeface="Bryant Pro"/>
              </a:rPr>
              <a:t>local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traditions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&gt;50% of </a:t>
            </a:r>
            <a:r>
              <a:rPr lang="pl-PL" dirty="0" err="1">
                <a:latin typeface="Bryant Pro"/>
                <a:cs typeface="Bryant Pro"/>
              </a:rPr>
              <a:t>production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stays</a:t>
            </a:r>
            <a:r>
              <a:rPr lang="pl-PL" dirty="0">
                <a:latin typeface="Bryant Pro"/>
                <a:cs typeface="Bryant Pro"/>
              </a:rPr>
              <a:t> in </a:t>
            </a:r>
            <a:r>
              <a:rPr lang="pl-PL" dirty="0" err="1">
                <a:latin typeface="Bryant Pro"/>
                <a:cs typeface="Bryant Pro"/>
              </a:rPr>
              <a:t>Wroclaw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250 </a:t>
            </a:r>
            <a:r>
              <a:rPr lang="pl-PL" dirty="0" err="1">
                <a:latin typeface="Bryant Pro"/>
                <a:cs typeface="Bryant Pro"/>
              </a:rPr>
              <a:t>points</a:t>
            </a:r>
            <a:r>
              <a:rPr lang="pl-PL" dirty="0">
                <a:latin typeface="Bryant Pro"/>
                <a:cs typeface="Bryant Pro"/>
              </a:rPr>
              <a:t> of sale</a:t>
            </a: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Cooperation</a:t>
            </a:r>
            <a:r>
              <a:rPr lang="pl-PL" dirty="0">
                <a:latin typeface="Bryant Pro"/>
                <a:cs typeface="Bryant Pro"/>
              </a:rPr>
              <a:t> with </a:t>
            </a:r>
            <a:r>
              <a:rPr lang="pl-PL" dirty="0" err="1">
                <a:latin typeface="Bryant Pro"/>
                <a:cs typeface="Bryant Pro"/>
              </a:rPr>
              <a:t>local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businesses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Cooperation</a:t>
            </a:r>
            <a:r>
              <a:rPr lang="pl-PL" dirty="0">
                <a:latin typeface="Bryant Pro"/>
                <a:cs typeface="Bryant Pro"/>
              </a:rPr>
              <a:t> with </a:t>
            </a:r>
            <a:r>
              <a:rPr lang="pl-PL" dirty="0" err="1">
                <a:latin typeface="Bryant Pro"/>
                <a:cs typeface="Bryant Pro"/>
              </a:rPr>
              <a:t>Polish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fruit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growers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Recognition</a:t>
            </a:r>
            <a:endParaRPr lang="pl-PL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1334349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076" y="0"/>
            <a:ext cx="10483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7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02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6000" dirty="0" err="1">
                <a:latin typeface="Bryant Pro"/>
                <a:cs typeface="Bryant Pro"/>
              </a:rPr>
              <a:t>Polish</a:t>
            </a:r>
            <a:r>
              <a:rPr lang="pl-PL" sz="6000" dirty="0">
                <a:latin typeface="Bryant Pro"/>
                <a:cs typeface="Bryant Pro"/>
              </a:rPr>
              <a:t> </a:t>
            </a:r>
            <a:r>
              <a:rPr lang="pl-PL" sz="6000" dirty="0" err="1">
                <a:latin typeface="Bryant Pro"/>
                <a:cs typeface="Bryant Pro"/>
              </a:rPr>
              <a:t>craft</a:t>
            </a:r>
            <a:r>
              <a:rPr lang="pl-PL" sz="6000" dirty="0">
                <a:latin typeface="Bryant Pro"/>
                <a:cs typeface="Bryant Pro"/>
              </a:rPr>
              <a:t> </a:t>
            </a:r>
            <a:r>
              <a:rPr lang="pl-PL" sz="6000" dirty="0" err="1">
                <a:latin typeface="Bryant Pro"/>
                <a:cs typeface="Bryant Pro"/>
              </a:rPr>
              <a:t>beer</a:t>
            </a:r>
            <a:r>
              <a:rPr lang="pl-PL" sz="6000" dirty="0">
                <a:latin typeface="Bryant Pro"/>
                <a:cs typeface="Bryant Pro"/>
              </a:rPr>
              <a:t> </a:t>
            </a:r>
            <a:r>
              <a:rPr lang="pl-PL" sz="6000" dirty="0" err="1">
                <a:latin typeface="Bryant Pro"/>
                <a:cs typeface="Bryant Pro"/>
              </a:rPr>
              <a:t>revolution</a:t>
            </a:r>
            <a:endParaRPr lang="pl-PL" sz="6000" dirty="0">
              <a:latin typeface="Bryant Pro"/>
              <a:cs typeface="Bryant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2" y="3906328"/>
            <a:ext cx="3018971" cy="20092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4706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7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D5297F3F-E885-4C46-ACEA-B9367871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458" y="-1"/>
            <a:ext cx="9414457" cy="70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8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djęcie użytkownika Browar Stu Mostów.">
            <a:extLst>
              <a:ext uri="{FF2B5EF4-FFF2-40B4-BE49-F238E27FC236}">
                <a16:creationId xmlns:a16="http://schemas.microsoft.com/office/drawing/2014/main" id="{45139DC8-4E4E-4B43-B75A-579BF9C1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19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9261166-757F-495D-BBEC-6F73F812FAD2}"/>
              </a:ext>
            </a:extLst>
          </p:cNvPr>
          <p:cNvSpPr/>
          <p:nvPr/>
        </p:nvSpPr>
        <p:spPr>
          <a:xfrm>
            <a:off x="8297466" y="857250"/>
            <a:ext cx="84653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6386" name="Picture 2" descr="Zdjęcie użytkownika Browar Stu Mostów.">
            <a:extLst>
              <a:ext uri="{FF2B5EF4-FFF2-40B4-BE49-F238E27FC236}">
                <a16:creationId xmlns:a16="http://schemas.microsoft.com/office/drawing/2014/main" id="{4DD6318C-8677-4B07-84B6-625625B9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266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University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Partnership</a:t>
            </a:r>
            <a:endParaRPr lang="pl-PL" dirty="0">
              <a:latin typeface="Bryant Pro"/>
              <a:cs typeface="Bryant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3375179"/>
            <a:ext cx="74168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72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University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Partnership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Students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internships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Laboratory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sharing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l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Co-</a:t>
            </a:r>
            <a:r>
              <a:rPr lang="pl-PL" dirty="0" err="1">
                <a:latin typeface="Bryant Pro"/>
                <a:cs typeface="Bryant Pro"/>
              </a:rPr>
              <a:t>created</a:t>
            </a:r>
            <a:r>
              <a:rPr lang="pl-PL" dirty="0">
                <a:latin typeface="Bryant Pro"/>
                <a:cs typeface="Bryant Pro"/>
              </a:rPr>
              <a:t> Post </a:t>
            </a:r>
            <a:r>
              <a:rPr lang="pl-PL" dirty="0" err="1">
                <a:latin typeface="Bryant Pro"/>
                <a:cs typeface="Bryant Pro"/>
              </a:rPr>
              <a:t>Graduate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Brewing</a:t>
            </a:r>
            <a:r>
              <a:rPr lang="pl-PL" dirty="0">
                <a:latin typeface="Bryant Pro"/>
                <a:cs typeface="Bryant Pro"/>
              </a:rPr>
              <a:t> Science </a:t>
            </a:r>
            <a:r>
              <a:rPr lang="pl-PL" dirty="0" err="1">
                <a:latin typeface="Bryant Pro"/>
                <a:cs typeface="Bryant Pro"/>
              </a:rPr>
              <a:t>Degree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l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Research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Projects</a:t>
            </a:r>
            <a:endParaRPr lang="pl-PL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970055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728" y="0"/>
            <a:ext cx="1210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04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Craft</a:t>
            </a:r>
            <a:r>
              <a:rPr lang="pl-PL" dirty="0">
                <a:latin typeface="Bryant Pro"/>
                <a:cs typeface="Bryant Pro"/>
              </a:rPr>
              <a:t> Beer </a:t>
            </a:r>
            <a:r>
              <a:rPr lang="pl-PL" dirty="0" err="1">
                <a:latin typeface="Bryant Pro"/>
                <a:cs typeface="Bryant Pro"/>
              </a:rPr>
              <a:t>Revolution</a:t>
            </a:r>
            <a:endParaRPr lang="pl-PL" dirty="0">
              <a:latin typeface="Bryant Pro"/>
              <a:cs typeface="Bryant Pro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79227"/>
              </p:ext>
            </p:extLst>
          </p:nvPr>
        </p:nvGraphicFramePr>
        <p:xfrm>
          <a:off x="1595312" y="2057400"/>
          <a:ext cx="5959669" cy="4107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840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Craft</a:t>
            </a:r>
            <a:r>
              <a:rPr lang="pl-PL" dirty="0">
                <a:latin typeface="Bryant Pro"/>
                <a:cs typeface="Bryant Pro"/>
              </a:rPr>
              <a:t> Beer </a:t>
            </a:r>
            <a:r>
              <a:rPr lang="pl-PL" dirty="0" err="1">
                <a:latin typeface="Bryant Pro"/>
                <a:cs typeface="Bryant Pro"/>
              </a:rPr>
              <a:t>Revolution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2013 </a:t>
            </a:r>
            <a:r>
              <a:rPr lang="pl-PL" dirty="0" err="1">
                <a:latin typeface="Bryant Pro"/>
                <a:cs typeface="Bryant Pro"/>
              </a:rPr>
              <a:t>new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releases</a:t>
            </a:r>
            <a:r>
              <a:rPr lang="pl-PL" dirty="0">
                <a:latin typeface="Bryant Pro"/>
                <a:cs typeface="Bryant Pro"/>
              </a:rPr>
              <a:t> in 2018!</a:t>
            </a:r>
          </a:p>
          <a:p>
            <a:pPr marL="857250" indent="-857250" algn="just">
              <a:buFont typeface="Arial"/>
              <a:buChar char="•"/>
            </a:pPr>
            <a:endParaRPr lang="pl-PL" dirty="0">
              <a:latin typeface="Bryant Pro"/>
              <a:cs typeface="Bryant Pro"/>
            </a:endParaRPr>
          </a:p>
          <a:p>
            <a:endParaRPr lang="pl-PL" sz="6000" dirty="0">
              <a:latin typeface="Bryant Pro"/>
              <a:cs typeface="Bryant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23" y="3050516"/>
            <a:ext cx="6995177" cy="35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Craft</a:t>
            </a:r>
            <a:r>
              <a:rPr lang="pl-PL" dirty="0">
                <a:latin typeface="Bryant Pro"/>
                <a:cs typeface="Bryant Pro"/>
              </a:rPr>
              <a:t> Beer </a:t>
            </a:r>
            <a:r>
              <a:rPr lang="pl-PL" dirty="0" err="1">
                <a:latin typeface="Bryant Pro"/>
                <a:cs typeface="Bryant Pro"/>
              </a:rPr>
              <a:t>Revolution</a:t>
            </a:r>
            <a:endParaRPr lang="pl-PL" dirty="0">
              <a:latin typeface="Bryant Pro"/>
              <a:cs typeface="Bryant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95" y="892860"/>
            <a:ext cx="5742155" cy="57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latin typeface="Bryant Pro"/>
                <a:cs typeface="Bryant Pro"/>
              </a:rPr>
              <a:t>Craft</a:t>
            </a:r>
            <a:r>
              <a:rPr lang="pl-PL" dirty="0">
                <a:latin typeface="Bryant Pro"/>
                <a:cs typeface="Bryant Pro"/>
              </a:rPr>
              <a:t> Beer </a:t>
            </a:r>
            <a:r>
              <a:rPr lang="pl-PL" dirty="0" err="1">
                <a:latin typeface="Bryant Pro"/>
                <a:cs typeface="Bryant Pro"/>
              </a:rPr>
              <a:t>Revolution</a:t>
            </a:r>
            <a:endParaRPr lang="pl-PL" dirty="0">
              <a:latin typeface="Bryant Pro"/>
              <a:cs typeface="Bryant Pro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 anchor="t"/>
          <a:lstStyle/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Polish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Association</a:t>
            </a:r>
            <a:r>
              <a:rPr lang="pl-PL" dirty="0">
                <a:latin typeface="Bryant Pro"/>
                <a:cs typeface="Bryant Pro"/>
              </a:rPr>
              <a:t> of </a:t>
            </a:r>
            <a:r>
              <a:rPr lang="pl-PL" dirty="0" err="1">
                <a:latin typeface="Bryant Pro"/>
                <a:cs typeface="Bryant Pro"/>
              </a:rPr>
              <a:t>Craft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Brewers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founded</a:t>
            </a:r>
            <a:r>
              <a:rPr lang="pl-PL" dirty="0">
                <a:latin typeface="Bryant Pro"/>
                <a:cs typeface="Bryant Pro"/>
              </a:rPr>
              <a:t> in 2018</a:t>
            </a:r>
          </a:p>
          <a:p>
            <a:pPr marL="857250" indent="-857250" algn="just">
              <a:buFont typeface="Arial"/>
              <a:buChar char="•"/>
            </a:pPr>
            <a:r>
              <a:rPr lang="pl-PL" dirty="0">
                <a:latin typeface="Bryant Pro"/>
                <a:cs typeface="Bryant Pro"/>
              </a:rPr>
              <a:t>Data </a:t>
            </a:r>
            <a:r>
              <a:rPr lang="pl-PL" dirty="0" err="1">
                <a:latin typeface="Bryant Pro"/>
                <a:cs typeface="Bryant Pro"/>
              </a:rPr>
              <a:t>collection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initiative</a:t>
            </a:r>
            <a:endParaRPr lang="pl-PL" dirty="0">
              <a:latin typeface="Bryant Pro"/>
              <a:cs typeface="Bryant Pro"/>
            </a:endParaRP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Estimated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share</a:t>
            </a:r>
            <a:r>
              <a:rPr lang="pl-PL" dirty="0">
                <a:latin typeface="Bryant Pro"/>
                <a:cs typeface="Bryant Pro"/>
              </a:rPr>
              <a:t>: 2%</a:t>
            </a:r>
          </a:p>
          <a:p>
            <a:pPr marL="857250" indent="-857250" algn="just">
              <a:buFont typeface="Arial"/>
              <a:buChar char="•"/>
            </a:pPr>
            <a:r>
              <a:rPr lang="pl-PL" dirty="0" err="1">
                <a:latin typeface="Bryant Pro"/>
                <a:cs typeface="Bryant Pro"/>
              </a:rPr>
              <a:t>Estimated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growth</a:t>
            </a:r>
            <a:r>
              <a:rPr lang="pl-PL" dirty="0">
                <a:latin typeface="Bryant Pro"/>
                <a:cs typeface="Bryant Pro"/>
              </a:rPr>
              <a:t> </a:t>
            </a:r>
            <a:r>
              <a:rPr lang="pl-PL" dirty="0" err="1">
                <a:latin typeface="Bryant Pro"/>
                <a:cs typeface="Bryant Pro"/>
              </a:rPr>
              <a:t>rate</a:t>
            </a:r>
            <a:r>
              <a:rPr lang="pl-PL" dirty="0">
                <a:latin typeface="Bryant Pro"/>
                <a:cs typeface="Bryant Pro"/>
              </a:rPr>
              <a:t>: 50%</a:t>
            </a:r>
          </a:p>
          <a:p>
            <a:pPr marL="857250" indent="-857250" algn="just">
              <a:buFont typeface="Arial"/>
              <a:buChar char="•"/>
            </a:pPr>
            <a:endParaRPr lang="pl-PL" dirty="0">
              <a:latin typeface="Bryant Pro"/>
              <a:cs typeface="Bryant Pro"/>
            </a:endParaRPr>
          </a:p>
        </p:txBody>
      </p:sp>
    </p:spTree>
    <p:extLst>
      <p:ext uri="{BB962C8B-B14F-4D97-AF65-F5344CB8AC3E}">
        <p14:creationId xmlns:p14="http://schemas.microsoft.com/office/powerpoint/2010/main" val="213505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03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362857" y="2265120"/>
            <a:ext cx="8476343" cy="124879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l-PL" sz="6000" dirty="0" err="1">
                <a:latin typeface="Bryant Pro"/>
                <a:cs typeface="Bryant Pro"/>
              </a:rPr>
              <a:t>About</a:t>
            </a:r>
            <a:r>
              <a:rPr lang="pl-PL" sz="6000" dirty="0">
                <a:latin typeface="Bryant Pro"/>
                <a:cs typeface="Bryant Pro"/>
              </a:rPr>
              <a:t> </a:t>
            </a:r>
            <a:r>
              <a:rPr lang="pl-PL" sz="6000" dirty="0" err="1">
                <a:latin typeface="Bryant Pro"/>
                <a:cs typeface="Bryant Pro"/>
              </a:rPr>
              <a:t>us</a:t>
            </a:r>
            <a:endParaRPr lang="pl-PL" sz="6000" dirty="0">
              <a:latin typeface="Bryant Pro"/>
              <a:cs typeface="Bryant Pro"/>
            </a:endParaRPr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8F312F5F-BEE3-4472-BC4B-F5BC2BFD2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2" y="3906328"/>
            <a:ext cx="3018972" cy="20092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489318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KLADKA">
  <a:themeElements>
    <a:clrScheme name="INSPIRE 2009">
      <a:dk1>
        <a:srgbClr val="5F5F5F"/>
      </a:dk1>
      <a:lt1>
        <a:srgbClr val="FFFFFF"/>
      </a:lt1>
      <a:dk2>
        <a:srgbClr val="F00000"/>
      </a:dk2>
      <a:lt2>
        <a:srgbClr val="FFFFFF"/>
      </a:lt2>
      <a:accent1>
        <a:srgbClr val="B2B2B2"/>
      </a:accent1>
      <a:accent2>
        <a:srgbClr val="808080"/>
      </a:accent2>
      <a:accent3>
        <a:srgbClr val="C00000"/>
      </a:accent3>
      <a:accent4>
        <a:srgbClr val="FF5D5D"/>
      </a:accent4>
      <a:accent5>
        <a:srgbClr val="FFB3B3"/>
      </a:accent5>
      <a:accent6>
        <a:srgbClr val="333333"/>
      </a:accent6>
      <a:hlink>
        <a:srgbClr val="000000"/>
      </a:hlink>
      <a:folHlink>
        <a:srgbClr val="0000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KLAD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LAD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LAD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LAD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LAD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LAD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LAD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21023</TotalTime>
  <Words>325</Words>
  <Application>Microsoft Office PowerPoint</Application>
  <PresentationFormat>Affichage à l'écran (4:3)</PresentationFormat>
  <Paragraphs>104</Paragraphs>
  <Slides>46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6" baseType="lpstr">
      <vt:lpstr>Arial</vt:lpstr>
      <vt:lpstr>Bryant Pro</vt:lpstr>
      <vt:lpstr>Bryant Pro Bold Alternate</vt:lpstr>
      <vt:lpstr>Bryant Pro Regular</vt:lpstr>
      <vt:lpstr>Calibri</vt:lpstr>
      <vt:lpstr>Didot Regular PL</vt:lpstr>
      <vt:lpstr>Georgia</vt:lpstr>
      <vt:lpstr>Wingdings</vt:lpstr>
      <vt:lpstr>Projekt niestandardowy</vt:lpstr>
      <vt:lpstr>OKLADKA</vt:lpstr>
      <vt:lpstr>Grzegorz Ziemian</vt:lpstr>
      <vt:lpstr>01</vt:lpstr>
      <vt:lpstr>Polish beer market</vt:lpstr>
      <vt:lpstr>02</vt:lpstr>
      <vt:lpstr>Craft Beer Revolution</vt:lpstr>
      <vt:lpstr>Craft Beer Revolution</vt:lpstr>
      <vt:lpstr>Craft Beer Revolution</vt:lpstr>
      <vt:lpstr>Craft Beer Revolution</vt:lpstr>
      <vt:lpstr>03</vt:lpstr>
      <vt:lpstr>Facts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04</vt:lpstr>
      <vt:lpstr>Product brands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Beer Education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Locality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University Partnership</vt:lpstr>
      <vt:lpstr>University Partnership</vt:lpstr>
      <vt:lpstr>Présentation PowerPoint</vt:lpstr>
    </vt:vector>
  </TitlesOfParts>
  <Manager/>
  <Company>Browar Stu Mostów</Company>
  <LinksUpToDate>false</LinksUpToDate>
  <SharedDoc>false</SharedDoc>
  <HyperlinkBase>www.presentationload.com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BoEF</dc:title>
  <dc:subject>Prezentacja</dc:subject>
  <dc:creator>Grzegorz Ziemian</dc:creator>
  <cp:keywords/>
  <dc:description>Professional PowerPoint templates for download</dc:description>
  <cp:lastModifiedBy>Angelica Ibarra Lopez</cp:lastModifiedBy>
  <cp:revision>1473</cp:revision>
  <cp:lastPrinted>2015-04-15T21:13:47Z</cp:lastPrinted>
  <dcterms:created xsi:type="dcterms:W3CDTF">2010-05-21T10:35:54Z</dcterms:created>
  <dcterms:modified xsi:type="dcterms:W3CDTF">2019-06-03T16:26:14Z</dcterms:modified>
  <cp:category/>
</cp:coreProperties>
</file>