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9468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9468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9468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5999" cy="6661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4424" y="6249923"/>
            <a:ext cx="1883664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9345" y="2980436"/>
            <a:ext cx="828730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9468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278" y="1323847"/>
            <a:ext cx="8343442" cy="420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97543" y="5620025"/>
            <a:ext cx="22161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206" y="2544902"/>
            <a:ext cx="7773670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94685"/>
                </a:solidFill>
                <a:latin typeface="Century Gothic"/>
                <a:cs typeface="Century Gothic"/>
              </a:rPr>
              <a:t>The </a:t>
            </a:r>
            <a:r>
              <a:rPr dirty="0" sz="3200" spc="-5" b="1">
                <a:solidFill>
                  <a:srgbClr val="094685"/>
                </a:solidFill>
                <a:latin typeface="Century Gothic"/>
                <a:cs typeface="Century Gothic"/>
              </a:rPr>
              <a:t>Beer Sommelier Education</a:t>
            </a:r>
            <a:r>
              <a:rPr dirty="0" sz="3200" spc="10" b="1">
                <a:solidFill>
                  <a:srgbClr val="094685"/>
                </a:solidFill>
                <a:latin typeface="Century Gothic"/>
                <a:cs typeface="Century Gothic"/>
              </a:rPr>
              <a:t> </a:t>
            </a:r>
            <a:r>
              <a:rPr dirty="0" sz="3200" spc="-5" b="1">
                <a:solidFill>
                  <a:srgbClr val="094685"/>
                </a:solidFill>
                <a:latin typeface="Century Gothic"/>
                <a:cs typeface="Century Gothic"/>
              </a:rPr>
              <a:t>Program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b="1">
                <a:solidFill>
                  <a:srgbClr val="094685"/>
                </a:solidFill>
                <a:latin typeface="Century Gothic"/>
                <a:cs typeface="Century Gothic"/>
              </a:rPr>
              <a:t>A </a:t>
            </a:r>
            <a:r>
              <a:rPr dirty="0" sz="3200" spc="-5" b="1">
                <a:solidFill>
                  <a:srgbClr val="094685"/>
                </a:solidFill>
                <a:latin typeface="Century Gothic"/>
                <a:cs typeface="Century Gothic"/>
              </a:rPr>
              <a:t>necessity </a:t>
            </a:r>
            <a:r>
              <a:rPr dirty="0" sz="3200" b="1">
                <a:solidFill>
                  <a:srgbClr val="094685"/>
                </a:solidFill>
                <a:latin typeface="Century Gothic"/>
                <a:cs typeface="Century Gothic"/>
              </a:rPr>
              <a:t>for the </a:t>
            </a:r>
            <a:r>
              <a:rPr dirty="0" sz="3200" spc="-5" b="1">
                <a:solidFill>
                  <a:srgbClr val="094685"/>
                </a:solidFill>
                <a:latin typeface="Century Gothic"/>
                <a:cs typeface="Century Gothic"/>
              </a:rPr>
              <a:t>brewing</a:t>
            </a:r>
            <a:r>
              <a:rPr dirty="0" sz="3200" spc="20" b="1">
                <a:solidFill>
                  <a:srgbClr val="094685"/>
                </a:solidFill>
                <a:latin typeface="Century Gothic"/>
                <a:cs typeface="Century Gothic"/>
              </a:rPr>
              <a:t> </a:t>
            </a:r>
            <a:r>
              <a:rPr dirty="0" sz="3200" spc="-5" b="1">
                <a:solidFill>
                  <a:srgbClr val="094685"/>
                </a:solidFill>
                <a:latin typeface="Century Gothic"/>
                <a:cs typeface="Century Gothic"/>
              </a:rPr>
              <a:t>industry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401" y="5862430"/>
            <a:ext cx="1134110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z="1200" spc="-25">
                <a:solidFill>
                  <a:srgbClr val="094685"/>
                </a:solidFill>
                <a:latin typeface="Arial"/>
                <a:cs typeface="Arial"/>
              </a:rPr>
              <a:t>Dr. </a:t>
            </a:r>
            <a:r>
              <a:rPr dirty="0" sz="1200" spc="-5">
                <a:solidFill>
                  <a:srgbClr val="094685"/>
                </a:solidFill>
                <a:latin typeface="Arial"/>
                <a:cs typeface="Arial"/>
              </a:rPr>
              <a:t>Michael</a:t>
            </a:r>
            <a:r>
              <a:rPr dirty="0" sz="1200" spc="-55">
                <a:solidFill>
                  <a:srgbClr val="094685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94685"/>
                </a:solidFill>
                <a:latin typeface="Arial"/>
                <a:cs typeface="Arial"/>
              </a:rPr>
              <a:t>Zepf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5586" y="5620918"/>
            <a:ext cx="111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entury Gothic"/>
                <a:cs typeface="Century Gothic"/>
              </a:rPr>
              <a:t>1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3717035"/>
            <a:ext cx="2208276" cy="2275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906" y="1253490"/>
            <a:ext cx="32746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5" b="1">
                <a:latin typeface="Century Gothic"/>
                <a:cs typeface="Century Gothic"/>
              </a:rPr>
              <a:t>Guardian of high </a:t>
            </a:r>
            <a:r>
              <a:rPr dirty="0" sz="1600" spc="-10" b="1">
                <a:latin typeface="Century Gothic"/>
                <a:cs typeface="Century Gothic"/>
              </a:rPr>
              <a:t>beer</a:t>
            </a:r>
            <a:r>
              <a:rPr dirty="0" sz="1600" spc="45" b="1">
                <a:latin typeface="Century Gothic"/>
                <a:cs typeface="Century Gothic"/>
              </a:rPr>
              <a:t> </a:t>
            </a:r>
            <a:r>
              <a:rPr dirty="0" sz="1600" spc="-5" b="1">
                <a:latin typeface="Century Gothic"/>
                <a:cs typeface="Century Gothic"/>
              </a:rPr>
              <a:t>quality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280860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Beer Sommelier</a:t>
            </a:r>
            <a:r>
              <a:rPr dirty="0"/>
              <a:t> </a:t>
            </a:r>
            <a:r>
              <a:rPr dirty="0" spc="-5"/>
              <a:t>as…</a:t>
            </a:r>
          </a:p>
        </p:txBody>
      </p:sp>
      <p:sp>
        <p:nvSpPr>
          <p:cNvPr id="5" name="object 5"/>
          <p:cNvSpPr/>
          <p:nvPr/>
        </p:nvSpPr>
        <p:spPr>
          <a:xfrm>
            <a:off x="588263" y="1700783"/>
            <a:ext cx="3470148" cy="2313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89271" y="1700783"/>
            <a:ext cx="3681349" cy="2663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93492" y="4012704"/>
            <a:ext cx="1264916" cy="197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74920" y="4319015"/>
            <a:ext cx="1668779" cy="1670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43700" y="4340352"/>
            <a:ext cx="2026920" cy="1648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249575"/>
            <a:ext cx="8104505" cy="305689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Selection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beers </a:t>
            </a:r>
            <a:r>
              <a:rPr dirty="0" sz="1800">
                <a:latin typeface="Century Gothic"/>
                <a:cs typeface="Century Gothic"/>
              </a:rPr>
              <a:t>for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market </a:t>
            </a:r>
            <a:r>
              <a:rPr dirty="0" sz="1800" spc="-10">
                <a:latin typeface="Century Gothic"/>
                <a:cs typeface="Century Gothic"/>
              </a:rPr>
              <a:t>(shelf </a:t>
            </a:r>
            <a:r>
              <a:rPr dirty="0" sz="1800" spc="5">
                <a:latin typeface="Century Gothic"/>
                <a:cs typeface="Century Gothic"/>
              </a:rPr>
              <a:t>life, </a:t>
            </a:r>
            <a:r>
              <a:rPr dirty="0" sz="1800" spc="-5">
                <a:latin typeface="Century Gothic"/>
                <a:cs typeface="Century Gothic"/>
              </a:rPr>
              <a:t>demand, </a:t>
            </a:r>
            <a:r>
              <a:rPr dirty="0" sz="1800">
                <a:latin typeface="Century Gothic"/>
                <a:cs typeface="Century Gothic"/>
              </a:rPr>
              <a:t>diversity of</a:t>
            </a:r>
            <a:r>
              <a:rPr dirty="0" sz="1800" spc="6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styles)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Ambassador for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1730">
                <a:latin typeface="Wingdings"/>
                <a:cs typeface="Wingdings"/>
              </a:rPr>
              <a:t>→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>
                <a:latin typeface="Century Gothic"/>
                <a:cs typeface="Century Gothic"/>
              </a:rPr>
              <a:t>Bridge </a:t>
            </a:r>
            <a:r>
              <a:rPr dirty="0" sz="1800" spc="-10">
                <a:latin typeface="Century Gothic"/>
                <a:cs typeface="Century Gothic"/>
              </a:rPr>
              <a:t>between </a:t>
            </a:r>
            <a:r>
              <a:rPr dirty="0" sz="1800" spc="-5">
                <a:latin typeface="Century Gothic"/>
                <a:cs typeface="Century Gothic"/>
              </a:rPr>
              <a:t>Customer </a:t>
            </a:r>
            <a:r>
              <a:rPr dirty="0" sz="1800" spc="-10">
                <a:latin typeface="Century Gothic"/>
                <a:cs typeface="Century Gothic"/>
              </a:rPr>
              <a:t>and Brewery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Implementation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10">
                <a:latin typeface="Century Gothic"/>
                <a:cs typeface="Century Gothic"/>
              </a:rPr>
              <a:t>proper </a:t>
            </a:r>
            <a:r>
              <a:rPr dirty="0" sz="1800" spc="-5">
                <a:latin typeface="Century Gothic"/>
                <a:cs typeface="Century Gothic"/>
              </a:rPr>
              <a:t>storage </a:t>
            </a:r>
            <a:r>
              <a:rPr dirty="0" sz="1800">
                <a:latin typeface="Century Gothic"/>
                <a:cs typeface="Century Gothic"/>
              </a:rPr>
              <a:t>conditions for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beer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Knowledge </a:t>
            </a:r>
            <a:r>
              <a:rPr dirty="0" sz="1800" spc="-5">
                <a:latin typeface="Century Gothic"/>
                <a:cs typeface="Century Gothic"/>
              </a:rPr>
              <a:t>about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different </a:t>
            </a:r>
            <a:r>
              <a:rPr dirty="0" sz="1800" spc="-10">
                <a:latin typeface="Century Gothic"/>
                <a:cs typeface="Century Gothic"/>
              </a:rPr>
              <a:t>beer</a:t>
            </a:r>
            <a:r>
              <a:rPr dirty="0" sz="1800" spc="13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styles</a:t>
            </a:r>
            <a:endParaRPr sz="1800">
              <a:latin typeface="Century Gothic"/>
              <a:cs typeface="Century Gothic"/>
            </a:endParaRPr>
          </a:p>
          <a:p>
            <a:pPr lvl="1" marL="641985" indent="-271145">
              <a:lnSpc>
                <a:spcPct val="100000"/>
              </a:lnSpc>
              <a:spcBef>
                <a:spcPts val="595"/>
              </a:spcBef>
              <a:buClr>
                <a:srgbClr val="7485AC"/>
              </a:buClr>
              <a:buSzPct val="90625"/>
              <a:buFont typeface="Wingdings"/>
              <a:buChar char=""/>
              <a:tabLst>
                <a:tab pos="641985" algn="l"/>
                <a:tab pos="642620" algn="l"/>
              </a:tabLst>
            </a:pPr>
            <a:r>
              <a:rPr dirty="0" sz="1600" spc="-5">
                <a:latin typeface="Century Gothic"/>
                <a:cs typeface="Century Gothic"/>
              </a:rPr>
              <a:t>Character,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flavour</a:t>
            </a:r>
            <a:endParaRPr sz="1600">
              <a:latin typeface="Century Gothic"/>
              <a:cs typeface="Century Gothic"/>
            </a:endParaRPr>
          </a:p>
          <a:p>
            <a:pPr lvl="1" marL="641985" indent="-271145">
              <a:lnSpc>
                <a:spcPct val="100000"/>
              </a:lnSpc>
              <a:spcBef>
                <a:spcPts val="605"/>
              </a:spcBef>
              <a:buClr>
                <a:srgbClr val="7485AC"/>
              </a:buClr>
              <a:buSzPct val="90625"/>
              <a:buFont typeface="Wingdings"/>
              <a:buChar char=""/>
              <a:tabLst>
                <a:tab pos="641985" algn="l"/>
                <a:tab pos="642620" algn="l"/>
              </a:tabLst>
            </a:pPr>
            <a:r>
              <a:rPr dirty="0" sz="1600" spc="-5">
                <a:latin typeface="Century Gothic"/>
                <a:cs typeface="Century Gothic"/>
              </a:rPr>
              <a:t>Sensitivity </a:t>
            </a:r>
            <a:r>
              <a:rPr dirty="0" sz="1600" spc="-10">
                <a:latin typeface="Century Gothic"/>
                <a:cs typeface="Century Gothic"/>
              </a:rPr>
              <a:t>to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aging</a:t>
            </a:r>
            <a:endParaRPr sz="1600">
              <a:latin typeface="Century Gothic"/>
              <a:cs typeface="Century Gothic"/>
            </a:endParaRPr>
          </a:p>
          <a:p>
            <a:pPr lvl="1" marL="641985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90625"/>
              <a:buFont typeface="Wingdings"/>
              <a:buChar char=""/>
              <a:tabLst>
                <a:tab pos="641985" algn="l"/>
                <a:tab pos="642620" algn="l"/>
              </a:tabLst>
            </a:pPr>
            <a:r>
              <a:rPr dirty="0" sz="1600" spc="-5">
                <a:latin typeface="Century Gothic"/>
                <a:cs typeface="Century Gothic"/>
              </a:rPr>
              <a:t>Reasonable </a:t>
            </a:r>
            <a:r>
              <a:rPr dirty="0" sz="1600">
                <a:latin typeface="Century Gothic"/>
                <a:cs typeface="Century Gothic"/>
              </a:rPr>
              <a:t>advice </a:t>
            </a:r>
            <a:r>
              <a:rPr dirty="0" sz="1600" spc="-10">
                <a:latin typeface="Century Gothic"/>
                <a:cs typeface="Century Gothic"/>
              </a:rPr>
              <a:t>regarding </a:t>
            </a:r>
            <a:r>
              <a:rPr dirty="0" sz="1600" spc="-5">
                <a:latin typeface="Century Gothic"/>
                <a:cs typeface="Century Gothic"/>
              </a:rPr>
              <a:t>customer</a:t>
            </a:r>
            <a:r>
              <a:rPr dirty="0" sz="1600" spc="3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expectations</a:t>
            </a:r>
            <a:endParaRPr sz="160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7485AC"/>
              </a:buClr>
              <a:buFont typeface="Wingdings"/>
              <a:buChar char="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Education and training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colleagues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640651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role of a </a:t>
            </a:r>
            <a:r>
              <a:rPr dirty="0" spc="-10"/>
              <a:t>Beer Sommelier </a:t>
            </a:r>
            <a:r>
              <a:rPr dirty="0" spc="-5"/>
              <a:t>in the trade</a:t>
            </a:r>
            <a:r>
              <a:rPr dirty="0" spc="114"/>
              <a:t> </a:t>
            </a:r>
            <a:r>
              <a:rPr dirty="0" spc="-5"/>
              <a:t>sector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248053"/>
            <a:ext cx="4004945" cy="318071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Selection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beers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Beer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menu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Customer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consultation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>
                <a:latin typeface="Century Gothic"/>
                <a:cs typeface="Century Gothic"/>
              </a:rPr>
              <a:t>Pairings </a:t>
            </a:r>
            <a:r>
              <a:rPr dirty="0" sz="1800" spc="-10">
                <a:latin typeface="Century Gothic"/>
                <a:cs typeface="Century Gothic"/>
              </a:rPr>
              <a:t>with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food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-5">
                <a:latin typeface="Century Gothic"/>
                <a:cs typeface="Century Gothic"/>
              </a:rPr>
              <a:t>tasting</a:t>
            </a:r>
            <a:r>
              <a:rPr dirty="0" sz="1800" spc="5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events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Quality control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draft</a:t>
            </a:r>
            <a:r>
              <a:rPr dirty="0" sz="1800" spc="-3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system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Care and selection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glass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ware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Correct </a:t>
            </a:r>
            <a:r>
              <a:rPr dirty="0" sz="1800">
                <a:latin typeface="Century Gothic"/>
                <a:cs typeface="Century Gothic"/>
              </a:rPr>
              <a:t>serving of a</a:t>
            </a:r>
            <a:r>
              <a:rPr dirty="0" sz="1800" spc="-3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beer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>
                <a:latin typeface="Century Gothic"/>
                <a:cs typeface="Century Gothic"/>
              </a:rPr>
              <a:t>Training of</a:t>
            </a:r>
            <a:r>
              <a:rPr dirty="0" sz="1800" spc="-4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colleagues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730059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role of a </a:t>
            </a:r>
            <a:r>
              <a:rPr dirty="0" spc="-10"/>
              <a:t>Beer Sommelier </a:t>
            </a:r>
            <a:r>
              <a:rPr dirty="0" spc="-5"/>
              <a:t>in the gastronomy</a:t>
            </a:r>
            <a:r>
              <a:rPr dirty="0" spc="120"/>
              <a:t> </a:t>
            </a:r>
            <a:r>
              <a:rPr dirty="0" spc="-10"/>
              <a:t>sector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100" y="1248053"/>
            <a:ext cx="4836160" cy="247967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Sales people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5">
                <a:latin typeface="Century Gothic"/>
                <a:cs typeface="Century Gothic"/>
              </a:rPr>
              <a:t>bars, </a:t>
            </a:r>
            <a:r>
              <a:rPr dirty="0" sz="1800" spc="-10">
                <a:latin typeface="Century Gothic"/>
                <a:cs typeface="Century Gothic"/>
              </a:rPr>
              <a:t>restaurants</a:t>
            </a:r>
            <a:r>
              <a:rPr dirty="0" sz="1800" spc="5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etc.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Restaurant </a:t>
            </a:r>
            <a:r>
              <a:rPr dirty="0" sz="1800">
                <a:latin typeface="Century Gothic"/>
                <a:cs typeface="Century Gothic"/>
              </a:rPr>
              <a:t>&amp; </a:t>
            </a:r>
            <a:r>
              <a:rPr dirty="0" sz="1800" spc="-10">
                <a:latin typeface="Century Gothic"/>
                <a:cs typeface="Century Gothic"/>
              </a:rPr>
              <a:t>bar</a:t>
            </a:r>
            <a:r>
              <a:rPr dirty="0" sz="1800" spc="5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owners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5">
                <a:latin typeface="Century Gothic"/>
                <a:cs typeface="Century Gothic"/>
              </a:rPr>
              <a:t>Owner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beer</a:t>
            </a:r>
            <a:r>
              <a:rPr dirty="0" sz="1800" spc="6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shops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Employees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10">
                <a:latin typeface="Century Gothic"/>
                <a:cs typeface="Century Gothic"/>
              </a:rPr>
              <a:t>beer</a:t>
            </a:r>
            <a:r>
              <a:rPr dirty="0" sz="1800" spc="2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shops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Brewers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Sales/marketing employees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breweries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Anyone </a:t>
            </a:r>
            <a:r>
              <a:rPr dirty="0" sz="1800" spc="-10">
                <a:latin typeface="Century Gothic"/>
                <a:cs typeface="Century Gothic"/>
              </a:rPr>
              <a:t>interested </a:t>
            </a:r>
            <a:r>
              <a:rPr dirty="0" sz="1800" spc="10">
                <a:latin typeface="Century Gothic"/>
                <a:cs typeface="Century Gothic"/>
              </a:rPr>
              <a:t>in</a:t>
            </a:r>
            <a:r>
              <a:rPr dirty="0" sz="1800" spc="6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beer!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544385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Who should </a:t>
            </a:r>
            <a:r>
              <a:rPr dirty="0" spc="-10"/>
              <a:t>become </a:t>
            </a:r>
            <a:r>
              <a:rPr dirty="0" spc="-5"/>
              <a:t>a </a:t>
            </a:r>
            <a:r>
              <a:rPr dirty="0" spc="-10"/>
              <a:t>Beer</a:t>
            </a:r>
            <a:r>
              <a:rPr dirty="0" spc="45"/>
              <a:t> </a:t>
            </a:r>
            <a:r>
              <a:rPr dirty="0" spc="-5"/>
              <a:t>Sommelier?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323847"/>
            <a:ext cx="89090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entury Gothic"/>
                <a:cs typeface="Century Gothic"/>
              </a:rPr>
              <a:t>Meanwhile courses </a:t>
            </a:r>
            <a:r>
              <a:rPr dirty="0" sz="1800">
                <a:latin typeface="Century Gothic"/>
                <a:cs typeface="Century Gothic"/>
              </a:rPr>
              <a:t>available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5">
                <a:latin typeface="Century Gothic"/>
                <a:cs typeface="Century Gothic"/>
              </a:rPr>
              <a:t>17 nations </a:t>
            </a:r>
            <a:r>
              <a:rPr dirty="0" sz="1800" spc="-10">
                <a:latin typeface="Century Gothic"/>
                <a:cs typeface="Century Gothic"/>
              </a:rPr>
              <a:t>teached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>
                <a:latin typeface="Century Gothic"/>
                <a:cs typeface="Century Gothic"/>
              </a:rPr>
              <a:t>8 </a:t>
            </a:r>
            <a:r>
              <a:rPr dirty="0" sz="1800" spc="-5">
                <a:latin typeface="Century Gothic"/>
                <a:cs typeface="Century Gothic"/>
              </a:rPr>
              <a:t>different languages </a:t>
            </a:r>
            <a:r>
              <a:rPr dirty="0" sz="1800" spc="-10">
                <a:latin typeface="Century Gothic"/>
                <a:cs typeface="Century Gothic"/>
              </a:rPr>
              <a:t>and  </a:t>
            </a:r>
            <a:r>
              <a:rPr dirty="0" sz="1800">
                <a:latin typeface="Century Gothic"/>
                <a:cs typeface="Century Gothic"/>
              </a:rPr>
              <a:t>on 4</a:t>
            </a:r>
            <a:r>
              <a:rPr dirty="0" sz="1800" spc="-1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continents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754189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</a:t>
            </a:r>
            <a:r>
              <a:rPr dirty="0" spc="-10"/>
              <a:t>Doemens Beer Sommelier education </a:t>
            </a:r>
            <a:r>
              <a:rPr dirty="0" spc="-5"/>
              <a:t>strated in</a:t>
            </a:r>
            <a:r>
              <a:rPr dirty="0" spc="180"/>
              <a:t> </a:t>
            </a:r>
            <a:r>
              <a:rPr dirty="0" spc="-10"/>
              <a:t>2004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10243" y="5620918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entury Gothic"/>
                <a:cs typeface="Century Gothic"/>
              </a:rPr>
              <a:t>14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536" y="2180843"/>
            <a:ext cx="5544311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13550" y="2114448"/>
            <a:ext cx="1111885" cy="36842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Germany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10">
                <a:latin typeface="Century Gothic"/>
                <a:cs typeface="Century Gothic"/>
              </a:rPr>
              <a:t>Austria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Switzerland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Netherlands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France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>
                <a:latin typeface="Century Gothic"/>
                <a:cs typeface="Century Gothic"/>
              </a:rPr>
              <a:t>Italy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Spain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Portugal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Brasil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Chile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Mexico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Argentina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Uruguay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Peru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10">
                <a:latin typeface="Century Gothic"/>
                <a:cs typeface="Century Gothic"/>
              </a:rPr>
              <a:t>South</a:t>
            </a:r>
            <a:r>
              <a:rPr dirty="0" sz="1000" spc="-4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Korea</a:t>
            </a:r>
            <a:endParaRPr sz="10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000" spc="-5">
                <a:latin typeface="Century Gothic"/>
                <a:cs typeface="Century Gothic"/>
              </a:rPr>
              <a:t>Japan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323847"/>
            <a:ext cx="8537575" cy="432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Low numbers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-5">
                <a:latin typeface="Century Gothic"/>
                <a:cs typeface="Century Gothic"/>
              </a:rPr>
              <a:t>sales are </a:t>
            </a:r>
            <a:r>
              <a:rPr dirty="0" sz="1800">
                <a:latin typeface="Century Gothic"/>
                <a:cs typeface="Century Gothic"/>
              </a:rPr>
              <a:t>mainly </a:t>
            </a:r>
            <a:r>
              <a:rPr dirty="0" sz="1800" spc="-5">
                <a:latin typeface="Century Gothic"/>
                <a:cs typeface="Century Gothic"/>
              </a:rPr>
              <a:t>due </a:t>
            </a:r>
            <a:r>
              <a:rPr dirty="0" sz="1800" spc="-10">
                <a:latin typeface="Century Gothic"/>
                <a:cs typeface="Century Gothic"/>
              </a:rPr>
              <a:t>to the </a:t>
            </a:r>
            <a:r>
              <a:rPr dirty="0" sz="1800" spc="-5">
                <a:latin typeface="Century Gothic"/>
                <a:cs typeface="Century Gothic"/>
              </a:rPr>
              <a:t>fact </a:t>
            </a:r>
            <a:r>
              <a:rPr dirty="0" sz="1800" spc="-10">
                <a:latin typeface="Century Gothic"/>
                <a:cs typeface="Century Gothic"/>
              </a:rPr>
              <a:t>that the </a:t>
            </a:r>
            <a:r>
              <a:rPr dirty="0" sz="1800" spc="-5">
                <a:latin typeface="Century Gothic"/>
                <a:cs typeface="Century Gothic"/>
              </a:rPr>
              <a:t>customer </a:t>
            </a:r>
            <a:r>
              <a:rPr dirty="0" sz="1800" spc="10">
                <a:latin typeface="Century Gothic"/>
                <a:cs typeface="Century Gothic"/>
              </a:rPr>
              <a:t>is  </a:t>
            </a:r>
            <a:r>
              <a:rPr dirty="0" sz="1800" spc="-5">
                <a:latin typeface="Century Gothic"/>
                <a:cs typeface="Century Gothic"/>
              </a:rPr>
              <a:t>served </a:t>
            </a:r>
            <a:r>
              <a:rPr dirty="0" sz="1800">
                <a:latin typeface="Century Gothic"/>
                <a:cs typeface="Century Gothic"/>
              </a:rPr>
              <a:t>or </a:t>
            </a:r>
            <a:r>
              <a:rPr dirty="0" sz="1800" spc="-5">
                <a:latin typeface="Century Gothic"/>
                <a:cs typeface="Century Gothic"/>
              </a:rPr>
              <a:t>sold inappropriate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-5">
                <a:latin typeface="Century Gothic"/>
                <a:cs typeface="Century Gothic"/>
              </a:rPr>
              <a:t>styles </a:t>
            </a:r>
            <a:r>
              <a:rPr dirty="0" sz="1800">
                <a:latin typeface="Century Gothic"/>
                <a:cs typeface="Century Gothic"/>
              </a:rPr>
              <a:t>or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poor</a:t>
            </a:r>
            <a:r>
              <a:rPr dirty="0" sz="1800" spc="6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quality</a:t>
            </a:r>
            <a:endParaRPr sz="1800">
              <a:latin typeface="Century Gothic"/>
              <a:cs typeface="Century Gothic"/>
            </a:endParaRPr>
          </a:p>
          <a:p>
            <a:pPr marL="12700" marR="24257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Very </a:t>
            </a:r>
            <a:r>
              <a:rPr dirty="0" sz="1800" spc="-5">
                <a:latin typeface="Century Gothic"/>
                <a:cs typeface="Century Gothic"/>
              </a:rPr>
              <a:t>often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opportunity </a:t>
            </a:r>
            <a:r>
              <a:rPr dirty="0" sz="1800">
                <a:latin typeface="Century Gothic"/>
                <a:cs typeface="Century Gothic"/>
              </a:rPr>
              <a:t>for </a:t>
            </a:r>
            <a:r>
              <a:rPr dirty="0" sz="1800" spc="-5">
                <a:latin typeface="Century Gothic"/>
                <a:cs typeface="Century Gothic"/>
              </a:rPr>
              <a:t>customer loyalty at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point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5">
                <a:latin typeface="Century Gothic"/>
                <a:cs typeface="Century Gothic"/>
              </a:rPr>
              <a:t>sale </a:t>
            </a:r>
            <a:r>
              <a:rPr dirty="0" sz="1800" spc="10">
                <a:latin typeface="Century Gothic"/>
                <a:cs typeface="Century Gothic"/>
              </a:rPr>
              <a:t>is </a:t>
            </a:r>
            <a:r>
              <a:rPr dirty="0" sz="1800" spc="-5">
                <a:latin typeface="Century Gothic"/>
                <a:cs typeface="Century Gothic"/>
              </a:rPr>
              <a:t>not  sufficiently</a:t>
            </a:r>
            <a:r>
              <a:rPr dirty="0" sz="1800" spc="-2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used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5">
                <a:latin typeface="Century Gothic"/>
                <a:cs typeface="Century Gothic"/>
              </a:rPr>
              <a:t>Everybody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-5">
                <a:latin typeface="Century Gothic"/>
                <a:cs typeface="Century Gothic"/>
              </a:rPr>
              <a:t>sales </a:t>
            </a:r>
            <a:r>
              <a:rPr dirty="0" sz="1800" spc="-10">
                <a:latin typeface="Century Gothic"/>
                <a:cs typeface="Century Gothic"/>
              </a:rPr>
              <a:t>(retailer and </a:t>
            </a:r>
            <a:r>
              <a:rPr dirty="0" sz="1800" spc="-5">
                <a:latin typeface="Century Gothic"/>
                <a:cs typeface="Century Gothic"/>
              </a:rPr>
              <a:t>gastronomy) should </a:t>
            </a:r>
            <a:r>
              <a:rPr dirty="0" sz="1800">
                <a:latin typeface="Century Gothic"/>
                <a:cs typeface="Century Gothic"/>
              </a:rPr>
              <a:t>have a </a:t>
            </a:r>
            <a:r>
              <a:rPr dirty="0" sz="1800" spc="-5">
                <a:latin typeface="Century Gothic"/>
                <a:cs typeface="Century Gothic"/>
              </a:rPr>
              <a:t>basic  </a:t>
            </a:r>
            <a:r>
              <a:rPr dirty="0" sz="1800" spc="-10">
                <a:latin typeface="Century Gothic"/>
                <a:cs typeface="Century Gothic"/>
              </a:rPr>
              <a:t>knowledge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10">
                <a:latin typeface="Century Gothic"/>
                <a:cs typeface="Century Gothic"/>
              </a:rPr>
              <a:t>beer to </a:t>
            </a:r>
            <a:r>
              <a:rPr dirty="0" sz="1800">
                <a:latin typeface="Century Gothic"/>
                <a:cs typeface="Century Gothic"/>
              </a:rPr>
              <a:t>avoid </a:t>
            </a:r>
            <a:r>
              <a:rPr dirty="0" sz="1800" spc="-5">
                <a:latin typeface="Century Gothic"/>
                <a:cs typeface="Century Gothic"/>
              </a:rPr>
              <a:t>mistakes </a:t>
            </a:r>
            <a:r>
              <a:rPr dirty="0" sz="1800" spc="-10">
                <a:latin typeface="Century Gothic"/>
                <a:cs typeface="Century Gothic"/>
              </a:rPr>
              <a:t>that </a:t>
            </a:r>
            <a:r>
              <a:rPr dirty="0" sz="1800" spc="-5">
                <a:latin typeface="Century Gothic"/>
                <a:cs typeface="Century Gothic"/>
              </a:rPr>
              <a:t>can damage </a:t>
            </a:r>
            <a:r>
              <a:rPr dirty="0" sz="1800" spc="-10">
                <a:latin typeface="Century Gothic"/>
                <a:cs typeface="Century Gothic"/>
              </a:rPr>
              <a:t>the beer </a:t>
            </a:r>
            <a:r>
              <a:rPr dirty="0" sz="1800" spc="-5">
                <a:latin typeface="Century Gothic"/>
                <a:cs typeface="Century Gothic"/>
              </a:rPr>
              <a:t>quality </a:t>
            </a:r>
            <a:r>
              <a:rPr dirty="0" sz="1800" spc="-10">
                <a:latin typeface="Century Gothic"/>
                <a:cs typeface="Century Gothic"/>
              </a:rPr>
              <a:t>and  </a:t>
            </a:r>
            <a:r>
              <a:rPr dirty="0" sz="1800">
                <a:latin typeface="Century Gothic"/>
                <a:cs typeface="Century Gothic"/>
              </a:rPr>
              <a:t>advise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consumer</a:t>
            </a:r>
            <a:r>
              <a:rPr dirty="0" sz="1800" spc="1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properly</a:t>
            </a:r>
            <a:endParaRPr sz="1800">
              <a:latin typeface="Century Gothic"/>
              <a:cs typeface="Century Gothic"/>
            </a:endParaRPr>
          </a:p>
          <a:p>
            <a:pPr marL="12700" marR="33655">
              <a:lnSpc>
                <a:spcPct val="100000"/>
              </a:lnSpc>
              <a:spcBef>
                <a:spcPts val="60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0">
                <a:latin typeface="Century Gothic"/>
                <a:cs typeface="Century Gothic"/>
              </a:rPr>
              <a:t>The Beer </a:t>
            </a:r>
            <a:r>
              <a:rPr dirty="0" sz="1800">
                <a:latin typeface="Century Gothic"/>
                <a:cs typeface="Century Gothic"/>
              </a:rPr>
              <a:t>Sommelier </a:t>
            </a:r>
            <a:r>
              <a:rPr dirty="0" sz="1800" spc="-5">
                <a:latin typeface="Century Gothic"/>
                <a:cs typeface="Century Gothic"/>
              </a:rPr>
              <a:t>Program </a:t>
            </a:r>
            <a:r>
              <a:rPr dirty="0" sz="1800" spc="-10">
                <a:latin typeface="Century Gothic"/>
                <a:cs typeface="Century Gothic"/>
              </a:rPr>
              <a:t>startd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5">
                <a:latin typeface="Century Gothic"/>
                <a:cs typeface="Century Gothic"/>
              </a:rPr>
              <a:t>2004 </a:t>
            </a:r>
            <a:r>
              <a:rPr dirty="0" sz="1800">
                <a:latin typeface="Century Gothic"/>
                <a:cs typeface="Century Gothic"/>
              </a:rPr>
              <a:t>deliver </a:t>
            </a:r>
            <a:r>
              <a:rPr dirty="0" sz="1800" spc="-10">
                <a:latin typeface="Century Gothic"/>
                <a:cs typeface="Century Gothic"/>
              </a:rPr>
              <a:t>the knowledge to </a:t>
            </a:r>
            <a:r>
              <a:rPr dirty="0" sz="1800">
                <a:latin typeface="Century Gothic"/>
                <a:cs typeface="Century Gothic"/>
              </a:rPr>
              <a:t>main  </a:t>
            </a:r>
            <a:r>
              <a:rPr dirty="0" sz="1800" spc="-10">
                <a:latin typeface="Century Gothic"/>
                <a:cs typeface="Century Gothic"/>
              </a:rPr>
              <a:t>and central </a:t>
            </a:r>
            <a:r>
              <a:rPr dirty="0" sz="1800" spc="-5">
                <a:latin typeface="Century Gothic"/>
                <a:cs typeface="Century Gothic"/>
              </a:rPr>
              <a:t>person working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sales sector </a:t>
            </a:r>
            <a:r>
              <a:rPr dirty="0" sz="1800">
                <a:latin typeface="Century Gothic"/>
                <a:cs typeface="Century Gothic"/>
              </a:rPr>
              <a:t>of</a:t>
            </a:r>
            <a:r>
              <a:rPr dirty="0" sz="1800" spc="12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beer</a:t>
            </a:r>
            <a:endParaRPr sz="1800">
              <a:latin typeface="Century Gothic"/>
              <a:cs typeface="Century Gothic"/>
            </a:endParaRPr>
          </a:p>
          <a:p>
            <a:pPr marL="12700" marR="529590">
              <a:lnSpc>
                <a:spcPct val="100000"/>
              </a:lnSpc>
              <a:spcBef>
                <a:spcPts val="6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>
                <a:latin typeface="Century Gothic"/>
                <a:cs typeface="Century Gothic"/>
              </a:rPr>
              <a:t>A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>
                <a:latin typeface="Century Gothic"/>
                <a:cs typeface="Century Gothic"/>
              </a:rPr>
              <a:t>Sommelier </a:t>
            </a:r>
            <a:r>
              <a:rPr dirty="0" sz="1800" spc="10">
                <a:latin typeface="Century Gothic"/>
                <a:cs typeface="Century Gothic"/>
              </a:rPr>
              <a:t>is </a:t>
            </a:r>
            <a:r>
              <a:rPr dirty="0" sz="1800">
                <a:latin typeface="Century Gothic"/>
                <a:cs typeface="Century Gothic"/>
              </a:rPr>
              <a:t>a guardian of </a:t>
            </a:r>
            <a:r>
              <a:rPr dirty="0" sz="1800" spc="-5">
                <a:latin typeface="Century Gothic"/>
                <a:cs typeface="Century Gothic"/>
              </a:rPr>
              <a:t>highest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-5">
                <a:latin typeface="Century Gothic"/>
                <a:cs typeface="Century Gothic"/>
              </a:rPr>
              <a:t>quality, </a:t>
            </a:r>
            <a:r>
              <a:rPr dirty="0" sz="1800" spc="-10">
                <a:latin typeface="Century Gothic"/>
                <a:cs typeface="Century Gothic"/>
              </a:rPr>
              <a:t>translator and  </a:t>
            </a:r>
            <a:r>
              <a:rPr dirty="0" sz="1800">
                <a:latin typeface="Century Gothic"/>
                <a:cs typeface="Century Gothic"/>
              </a:rPr>
              <a:t>navigator for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customer </a:t>
            </a:r>
            <a:r>
              <a:rPr dirty="0" sz="1800" spc="-10">
                <a:latin typeface="Century Gothic"/>
                <a:cs typeface="Century Gothic"/>
              </a:rPr>
              <a:t>and </a:t>
            </a:r>
            <a:r>
              <a:rPr dirty="0" sz="1800">
                <a:latin typeface="Century Gothic"/>
                <a:cs typeface="Century Gothic"/>
              </a:rPr>
              <a:t>a </a:t>
            </a:r>
            <a:r>
              <a:rPr dirty="0" sz="1800" spc="-5">
                <a:latin typeface="Century Gothic"/>
                <a:cs typeface="Century Gothic"/>
              </a:rPr>
              <a:t>trainer </a:t>
            </a:r>
            <a:r>
              <a:rPr dirty="0" sz="1800">
                <a:latin typeface="Century Gothic"/>
                <a:cs typeface="Century Gothic"/>
              </a:rPr>
              <a:t>for </a:t>
            </a:r>
            <a:r>
              <a:rPr dirty="0" sz="1800" spc="-10">
                <a:latin typeface="Century Gothic"/>
                <a:cs typeface="Century Gothic"/>
              </a:rPr>
              <a:t>other</a:t>
            </a:r>
            <a:r>
              <a:rPr dirty="0" sz="1800" spc="5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colleagues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94685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Customers who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drink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beer with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perfect quality and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fits their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needs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will</a:t>
            </a:r>
            <a:r>
              <a:rPr dirty="0" sz="1800" spc="-18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buy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more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of</a:t>
            </a:r>
            <a:r>
              <a:rPr dirty="0" sz="1800" spc="-3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it!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153924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10243" y="5620918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entury Gothic"/>
                <a:cs typeface="Century Gothic"/>
              </a:rPr>
              <a:t>15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Question: </a:t>
            </a:r>
            <a:r>
              <a:rPr dirty="0" spc="-10"/>
              <a:t>How </a:t>
            </a:r>
            <a:r>
              <a:rPr dirty="0" spc="-5"/>
              <a:t>many measures of quality </a:t>
            </a:r>
            <a:r>
              <a:rPr dirty="0" spc="-10"/>
              <a:t>control do you</a:t>
            </a:r>
            <a:r>
              <a:rPr dirty="0" spc="170"/>
              <a:t> </a:t>
            </a:r>
            <a:r>
              <a:rPr dirty="0" spc="-5"/>
              <a:t>take</a:t>
            </a:r>
          </a:p>
          <a:p>
            <a:pPr algn="ctr" marL="1905">
              <a:lnSpc>
                <a:spcPct val="100000"/>
              </a:lnSpc>
            </a:pPr>
            <a:r>
              <a:rPr dirty="0" spc="-5"/>
              <a:t>during the </a:t>
            </a:r>
            <a:r>
              <a:rPr dirty="0" spc="-10"/>
              <a:t>brewing</a:t>
            </a:r>
            <a:r>
              <a:rPr dirty="0" spc="15"/>
              <a:t> </a:t>
            </a:r>
            <a:r>
              <a:rPr dirty="0" spc="-5"/>
              <a:t>process?</a:t>
            </a:r>
          </a:p>
        </p:txBody>
      </p:sp>
      <p:sp>
        <p:nvSpPr>
          <p:cNvPr id="3" name="object 3"/>
          <p:cNvSpPr/>
          <p:nvPr/>
        </p:nvSpPr>
        <p:spPr>
          <a:xfrm>
            <a:off x="1367027" y="937260"/>
            <a:ext cx="3022092" cy="169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13476" y="862583"/>
            <a:ext cx="2790444" cy="1850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6232" y="3933444"/>
            <a:ext cx="2292096" cy="2214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04688" y="3788664"/>
            <a:ext cx="2412491" cy="2313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382886" y="5620025"/>
            <a:ext cx="136525" cy="2127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z="1200" b="1">
                <a:latin typeface="Century Gothic"/>
                <a:cs typeface="Century Gothic"/>
              </a:rPr>
              <a:t>2</a:t>
            </a:fld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155" y="2375661"/>
            <a:ext cx="8002905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entury Gothic"/>
                <a:cs typeface="Century Gothic"/>
              </a:rPr>
              <a:t>What </a:t>
            </a:r>
            <a:r>
              <a:rPr dirty="0" sz="1800" spc="-5">
                <a:latin typeface="Century Gothic"/>
                <a:cs typeface="Century Gothic"/>
              </a:rPr>
              <a:t>quality controls will </a:t>
            </a:r>
            <a:r>
              <a:rPr dirty="0" sz="1800" spc="-10">
                <a:latin typeface="Century Gothic"/>
                <a:cs typeface="Century Gothic"/>
              </a:rPr>
              <a:t>take </a:t>
            </a:r>
            <a:r>
              <a:rPr dirty="0" sz="1800" spc="-5">
                <a:latin typeface="Century Gothic"/>
                <a:cs typeface="Century Gothic"/>
              </a:rPr>
              <a:t>place </a:t>
            </a:r>
            <a:r>
              <a:rPr dirty="0" sz="1800" spc="-10">
                <a:latin typeface="Century Gothic"/>
                <a:cs typeface="Century Gothic"/>
              </a:rPr>
              <a:t>after the beer has </a:t>
            </a:r>
            <a:r>
              <a:rPr dirty="0" sz="1800">
                <a:latin typeface="Century Gothic"/>
                <a:cs typeface="Century Gothic"/>
              </a:rPr>
              <a:t>left </a:t>
            </a:r>
            <a:r>
              <a:rPr dirty="0" sz="1800" spc="-10">
                <a:latin typeface="Century Gothic"/>
                <a:cs typeface="Century Gothic"/>
              </a:rPr>
              <a:t>the</a:t>
            </a:r>
            <a:r>
              <a:rPr dirty="0" sz="1800" spc="24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brewery?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15">
                <a:latin typeface="Century Gothic"/>
                <a:cs typeface="Century Gothic"/>
              </a:rPr>
              <a:t>What </a:t>
            </a:r>
            <a:r>
              <a:rPr dirty="0" sz="1800" spc="-10">
                <a:latin typeface="Century Gothic"/>
                <a:cs typeface="Century Gothic"/>
              </a:rPr>
              <a:t>knowledge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10">
                <a:latin typeface="Century Gothic"/>
                <a:cs typeface="Century Gothic"/>
              </a:rPr>
              <a:t>beer and </a:t>
            </a:r>
            <a:r>
              <a:rPr dirty="0" sz="1800">
                <a:latin typeface="Century Gothic"/>
                <a:cs typeface="Century Gothic"/>
              </a:rPr>
              <a:t>its </a:t>
            </a:r>
            <a:r>
              <a:rPr dirty="0" sz="1800" spc="-5">
                <a:latin typeface="Century Gothic"/>
                <a:cs typeface="Century Gothic"/>
              </a:rPr>
              <a:t>quality does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customer</a:t>
            </a:r>
            <a:r>
              <a:rPr dirty="0" sz="1800" spc="24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have?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800" spc="-15">
                <a:latin typeface="Century Gothic"/>
                <a:cs typeface="Century Gothic"/>
              </a:rPr>
              <a:t>What </a:t>
            </a:r>
            <a:r>
              <a:rPr dirty="0" sz="1800">
                <a:latin typeface="Century Gothic"/>
                <a:cs typeface="Century Gothic"/>
              </a:rPr>
              <a:t>direct </a:t>
            </a:r>
            <a:r>
              <a:rPr dirty="0" sz="1800" spc="-5">
                <a:latin typeface="Century Gothic"/>
                <a:cs typeface="Century Gothic"/>
              </a:rPr>
              <a:t>contact does </a:t>
            </a:r>
            <a:r>
              <a:rPr dirty="0" sz="1800">
                <a:latin typeface="Century Gothic"/>
                <a:cs typeface="Century Gothic"/>
              </a:rPr>
              <a:t>a </a:t>
            </a:r>
            <a:r>
              <a:rPr dirty="0" sz="1800" spc="-10">
                <a:latin typeface="Century Gothic"/>
                <a:cs typeface="Century Gothic"/>
              </a:rPr>
              <a:t>brewery </a:t>
            </a:r>
            <a:r>
              <a:rPr dirty="0" sz="1800">
                <a:latin typeface="Century Gothic"/>
                <a:cs typeface="Century Gothic"/>
              </a:rPr>
              <a:t>have </a:t>
            </a:r>
            <a:r>
              <a:rPr dirty="0" sz="1800" spc="-10">
                <a:latin typeface="Century Gothic"/>
                <a:cs typeface="Century Gothic"/>
              </a:rPr>
              <a:t>with </a:t>
            </a:r>
            <a:r>
              <a:rPr dirty="0" sz="1800">
                <a:latin typeface="Century Gothic"/>
                <a:cs typeface="Century Gothic"/>
              </a:rPr>
              <a:t>its</a:t>
            </a:r>
            <a:r>
              <a:rPr dirty="0" sz="1800" spc="13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customers?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3175">
              <a:lnSpc>
                <a:spcPct val="100000"/>
              </a:lnSpc>
            </a:pPr>
            <a:r>
              <a:rPr dirty="0" sz="1800" spc="-20">
                <a:latin typeface="Century Gothic"/>
                <a:cs typeface="Century Gothic"/>
              </a:rPr>
              <a:t>Why </a:t>
            </a:r>
            <a:r>
              <a:rPr dirty="0" sz="1800" spc="-5">
                <a:latin typeface="Century Gothic"/>
                <a:cs typeface="Century Gothic"/>
              </a:rPr>
              <a:t>does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customer buy your</a:t>
            </a:r>
            <a:r>
              <a:rPr dirty="0" sz="1800" spc="14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beer?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2886" y="5620025"/>
            <a:ext cx="136525" cy="2127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z="1200" b="1">
                <a:latin typeface="Century Gothic"/>
                <a:cs typeface="Century Gothic"/>
              </a:rPr>
              <a:t>2</a:t>
            </a:fld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414083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Some </a:t>
            </a:r>
            <a:r>
              <a:rPr dirty="0" spc="-10"/>
              <a:t>provocative</a:t>
            </a:r>
            <a:r>
              <a:rPr dirty="0" spc="30"/>
              <a:t> </a:t>
            </a:r>
            <a:r>
              <a:rPr dirty="0" spc="-5"/>
              <a:t>questions…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323847"/>
            <a:ext cx="7842884" cy="97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94685"/>
              </a:buClr>
              <a:buFont typeface="Wingdings"/>
              <a:buChar char=""/>
              <a:tabLst>
                <a:tab pos="299720" algn="l"/>
              </a:tabLst>
            </a:pPr>
            <a:r>
              <a:rPr dirty="0" sz="1800" b="1">
                <a:latin typeface="Century Gothic"/>
                <a:cs typeface="Century Gothic"/>
              </a:rPr>
              <a:t>Advertisting </a:t>
            </a:r>
            <a:r>
              <a:rPr dirty="0" sz="1800" spc="-10">
                <a:latin typeface="Century Gothic"/>
                <a:cs typeface="Century Gothic"/>
              </a:rPr>
              <a:t>(e.g. </a:t>
            </a:r>
            <a:r>
              <a:rPr dirty="0" sz="1800" spc="-5">
                <a:latin typeface="Century Gothic"/>
                <a:cs typeface="Century Gothic"/>
              </a:rPr>
              <a:t>print </a:t>
            </a:r>
            <a:r>
              <a:rPr dirty="0" sz="1800">
                <a:latin typeface="Century Gothic"/>
                <a:cs typeface="Century Gothic"/>
              </a:rPr>
              <a:t>media, television, </a:t>
            </a:r>
            <a:r>
              <a:rPr dirty="0" sz="1800" spc="-5">
                <a:latin typeface="Century Gothic"/>
                <a:cs typeface="Century Gothic"/>
              </a:rPr>
              <a:t>social </a:t>
            </a:r>
            <a:r>
              <a:rPr dirty="0" sz="1800">
                <a:latin typeface="Century Gothic"/>
                <a:cs typeface="Century Gothic"/>
              </a:rPr>
              <a:t>media,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sponsoring…)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94685"/>
              </a:buClr>
              <a:buFont typeface="Wingdings"/>
              <a:buChar char=""/>
            </a:pPr>
            <a:endParaRPr sz="2900">
              <a:latin typeface="Times New Roman"/>
              <a:cs typeface="Times New Roman"/>
            </a:endParaRPr>
          </a:p>
          <a:p>
            <a:pPr lvl="1" marL="927100" indent="-285115">
              <a:lnSpc>
                <a:spcPct val="100000"/>
              </a:lnSpc>
              <a:buClr>
                <a:srgbClr val="7485AC"/>
              </a:buClr>
              <a:buSzPct val="90625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dirty="0" sz="1600" spc="-5" b="1">
                <a:solidFill>
                  <a:srgbClr val="FF0000"/>
                </a:solidFill>
                <a:latin typeface="Century Gothic"/>
                <a:cs typeface="Century Gothic"/>
              </a:rPr>
              <a:t>Effectiveness?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906" y="3336163"/>
            <a:ext cx="6129020" cy="97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94685"/>
              </a:buClr>
              <a:buFont typeface="Wingdings"/>
              <a:buChar char=""/>
              <a:tabLst>
                <a:tab pos="299720" algn="l"/>
              </a:tabLst>
            </a:pPr>
            <a:r>
              <a:rPr dirty="0" sz="1800" b="1">
                <a:latin typeface="Century Gothic"/>
                <a:cs typeface="Century Gothic"/>
              </a:rPr>
              <a:t>Trade </a:t>
            </a:r>
            <a:r>
              <a:rPr dirty="0" sz="1800" spc="-5">
                <a:latin typeface="Century Gothic"/>
                <a:cs typeface="Century Gothic"/>
              </a:rPr>
              <a:t>(supermarkets, beverage markets, </a:t>
            </a:r>
            <a:r>
              <a:rPr dirty="0" sz="1800" spc="-10">
                <a:latin typeface="Century Gothic"/>
                <a:cs typeface="Century Gothic"/>
              </a:rPr>
              <a:t>beer</a:t>
            </a:r>
            <a:r>
              <a:rPr dirty="0" sz="1800" spc="7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stores)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94685"/>
              </a:buClr>
              <a:buFont typeface="Wingdings"/>
              <a:buChar char=""/>
            </a:pPr>
            <a:endParaRPr sz="2900">
              <a:latin typeface="Times New Roman"/>
              <a:cs typeface="Times New Roman"/>
            </a:endParaRPr>
          </a:p>
          <a:p>
            <a:pPr lvl="1" marL="927100" indent="-285115">
              <a:lnSpc>
                <a:spcPct val="100000"/>
              </a:lnSpc>
              <a:buClr>
                <a:srgbClr val="7485AC"/>
              </a:buClr>
              <a:buSzPct val="90625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dirty="0" sz="1600" spc="-5" b="1">
                <a:solidFill>
                  <a:srgbClr val="FF0000"/>
                </a:solidFill>
                <a:latin typeface="Century Gothic"/>
                <a:cs typeface="Century Gothic"/>
              </a:rPr>
              <a:t>Influence of the</a:t>
            </a:r>
            <a:r>
              <a:rPr dirty="0" sz="1600" spc="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Century Gothic"/>
                <a:cs typeface="Century Gothic"/>
              </a:rPr>
              <a:t>brewery?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906" y="5028057"/>
            <a:ext cx="37103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94685"/>
              </a:buClr>
              <a:buFont typeface="Wingdings"/>
              <a:buChar char=""/>
              <a:tabLst>
                <a:tab pos="299720" algn="l"/>
              </a:tabLst>
            </a:pPr>
            <a:r>
              <a:rPr dirty="0" sz="1800" b="1">
                <a:latin typeface="Century Gothic"/>
                <a:cs typeface="Century Gothic"/>
              </a:rPr>
              <a:t>Gastronomy </a:t>
            </a:r>
            <a:r>
              <a:rPr dirty="0" sz="1800" spc="-10">
                <a:latin typeface="Century Gothic"/>
                <a:cs typeface="Century Gothic"/>
              </a:rPr>
              <a:t>(restaurants,</a:t>
            </a:r>
            <a:r>
              <a:rPr dirty="0" sz="1800" spc="-5">
                <a:latin typeface="Century Gothic"/>
                <a:cs typeface="Century Gothic"/>
              </a:rPr>
              <a:t> bars)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7849234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The shop windows for a </a:t>
            </a:r>
            <a:r>
              <a:rPr dirty="0" spc="-10"/>
              <a:t>brewery </a:t>
            </a:r>
            <a:r>
              <a:rPr dirty="0" spc="-5"/>
              <a:t>presenting their</a:t>
            </a:r>
            <a:r>
              <a:rPr dirty="0" spc="85"/>
              <a:t> </a:t>
            </a:r>
            <a:r>
              <a:rPr dirty="0" spc="-10"/>
              <a:t>products: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95586" y="5620918"/>
            <a:ext cx="111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7600" y="1711483"/>
            <a:ext cx="3798291" cy="1658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01318" y="5729763"/>
            <a:ext cx="3975735" cy="2743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7815" algn="l"/>
              </a:tabLst>
            </a:pPr>
            <a:r>
              <a:rPr dirty="0" sz="1450" spc="-10">
                <a:solidFill>
                  <a:srgbClr val="7485AC"/>
                </a:solidFill>
                <a:latin typeface="Wingdings"/>
                <a:cs typeface="Wingdings"/>
              </a:rPr>
              <a:t></a:t>
            </a:r>
            <a:r>
              <a:rPr dirty="0" sz="1450" spc="-10">
                <a:solidFill>
                  <a:srgbClr val="7485AC"/>
                </a:solidFill>
                <a:latin typeface="Times New Roman"/>
                <a:cs typeface="Times New Roman"/>
              </a:rPr>
              <a:t>	</a:t>
            </a:r>
            <a:r>
              <a:rPr dirty="0" sz="1600" spc="-5" b="1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dirty="0" sz="1600" spc="-10" b="1">
                <a:solidFill>
                  <a:srgbClr val="FF0000"/>
                </a:solidFill>
                <a:latin typeface="Century Gothic"/>
                <a:cs typeface="Century Gothic"/>
              </a:rPr>
              <a:t>hope </a:t>
            </a:r>
            <a:r>
              <a:rPr dirty="0" sz="1600" spc="-5" b="1">
                <a:solidFill>
                  <a:srgbClr val="FF0000"/>
                </a:solidFill>
                <a:latin typeface="Century Gothic"/>
                <a:cs typeface="Century Gothic"/>
              </a:rPr>
              <a:t>that </a:t>
            </a:r>
            <a:r>
              <a:rPr dirty="0" sz="1600" spc="-10" b="1">
                <a:solidFill>
                  <a:srgbClr val="FF0000"/>
                </a:solidFill>
                <a:latin typeface="Century Gothic"/>
                <a:cs typeface="Century Gothic"/>
              </a:rPr>
              <a:t>everything goes well</a:t>
            </a:r>
            <a:r>
              <a:rPr dirty="0" sz="1600" spc="14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Century Gothic"/>
                <a:cs typeface="Century Gothic"/>
              </a:rPr>
              <a:t>...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323847"/>
            <a:ext cx="7262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800" spc="-15">
                <a:latin typeface="Century Gothic"/>
                <a:cs typeface="Century Gothic"/>
              </a:rPr>
              <a:t>What </a:t>
            </a:r>
            <a:r>
              <a:rPr dirty="0" sz="1800" spc="-5">
                <a:latin typeface="Century Gothic"/>
                <a:cs typeface="Century Gothic"/>
              </a:rPr>
              <a:t>picture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>
                <a:latin typeface="Century Gothic"/>
                <a:cs typeface="Century Gothic"/>
              </a:rPr>
              <a:t>does </a:t>
            </a:r>
            <a:r>
              <a:rPr dirty="0" sz="1800" spc="-10">
                <a:latin typeface="Century Gothic"/>
                <a:cs typeface="Century Gothic"/>
              </a:rPr>
              <a:t>the </a:t>
            </a:r>
            <a:r>
              <a:rPr dirty="0" sz="1800" spc="-5">
                <a:latin typeface="Century Gothic"/>
                <a:cs typeface="Century Gothic"/>
              </a:rPr>
              <a:t>customer see during</a:t>
            </a:r>
            <a:r>
              <a:rPr dirty="0" sz="1800" spc="18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shopping?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906" y="5180457"/>
            <a:ext cx="2675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  <a:tab pos="2053589" algn="l"/>
              </a:tabLst>
            </a:pPr>
            <a:r>
              <a:rPr dirty="0" sz="1800" spc="-5">
                <a:latin typeface="Century Gothic"/>
                <a:cs typeface="Century Gothic"/>
              </a:rPr>
              <a:t>Br</a:t>
            </a:r>
            <a:r>
              <a:rPr dirty="0" sz="1800" spc="-10">
                <a:latin typeface="Century Gothic"/>
                <a:cs typeface="Century Gothic"/>
              </a:rPr>
              <a:t>an</a:t>
            </a:r>
            <a:r>
              <a:rPr dirty="0" sz="1800">
                <a:latin typeface="Century Gothic"/>
                <a:cs typeface="Century Gothic"/>
              </a:rPr>
              <a:t>d</a:t>
            </a:r>
            <a:r>
              <a:rPr dirty="0" sz="1800" spc="20">
                <a:latin typeface="Century Gothic"/>
                <a:cs typeface="Century Gothic"/>
              </a:rPr>
              <a:t> </a:t>
            </a:r>
            <a:r>
              <a:rPr dirty="0" sz="1800" spc="10">
                <a:latin typeface="Century Gothic"/>
                <a:cs typeface="Century Gothic"/>
              </a:rPr>
              <a:t>l</a:t>
            </a:r>
            <a:r>
              <a:rPr dirty="0" sz="1800">
                <a:latin typeface="Century Gothic"/>
                <a:cs typeface="Century Gothic"/>
              </a:rPr>
              <a:t>o</a:t>
            </a:r>
            <a:r>
              <a:rPr dirty="0" sz="1800" spc="-10">
                <a:latin typeface="Century Gothic"/>
                <a:cs typeface="Century Gothic"/>
              </a:rPr>
              <a:t>ya</a:t>
            </a:r>
            <a:r>
              <a:rPr dirty="0" sz="1800" spc="10">
                <a:latin typeface="Century Gothic"/>
                <a:cs typeface="Century Gothic"/>
              </a:rPr>
              <a:t>l</a:t>
            </a:r>
            <a:r>
              <a:rPr dirty="0" sz="1800" spc="-15">
                <a:latin typeface="Century Gothic"/>
                <a:cs typeface="Century Gothic"/>
              </a:rPr>
              <a:t>t</a:t>
            </a:r>
            <a:r>
              <a:rPr dirty="0" sz="1800" spc="-5">
                <a:latin typeface="Century Gothic"/>
                <a:cs typeface="Century Gothic"/>
              </a:rPr>
              <a:t>y</a:t>
            </a:r>
            <a:r>
              <a:rPr dirty="0" sz="1800">
                <a:latin typeface="Century Gothic"/>
                <a:cs typeface="Century Gothic"/>
              </a:rPr>
              <a:t>?	</a:t>
            </a:r>
            <a:r>
              <a:rPr dirty="0" sz="1800" spc="-50">
                <a:latin typeface="Century Gothic"/>
                <a:cs typeface="Century Gothic"/>
              </a:rPr>
              <a:t>W</a:t>
            </a:r>
            <a:r>
              <a:rPr dirty="0" sz="1800" spc="-10">
                <a:latin typeface="Century Gothic"/>
                <a:cs typeface="Century Gothic"/>
              </a:rPr>
              <a:t>h</a:t>
            </a:r>
            <a:r>
              <a:rPr dirty="0" sz="1800" spc="-5">
                <a:latin typeface="Century Gothic"/>
                <a:cs typeface="Century Gothic"/>
              </a:rPr>
              <a:t>y</a:t>
            </a:r>
            <a:r>
              <a:rPr dirty="0" sz="1800">
                <a:latin typeface="Century Gothic"/>
                <a:cs typeface="Century Gothic"/>
              </a:rPr>
              <a:t>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77914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Trade</a:t>
            </a:r>
          </a:p>
        </p:txBody>
      </p:sp>
      <p:sp>
        <p:nvSpPr>
          <p:cNvPr id="5" name="object 5"/>
          <p:cNvSpPr/>
          <p:nvPr/>
        </p:nvSpPr>
        <p:spPr>
          <a:xfrm>
            <a:off x="5660135" y="3278123"/>
            <a:ext cx="3697223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3191" y="1895855"/>
            <a:ext cx="5163312" cy="2778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248053"/>
            <a:ext cx="8529320" cy="392747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5">
                <a:latin typeface="Century Gothic"/>
                <a:cs typeface="Century Gothic"/>
              </a:rPr>
              <a:t>Current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state:</a:t>
            </a:r>
            <a:endParaRPr sz="1800">
              <a:latin typeface="Century Gothic"/>
              <a:cs typeface="Century Gothic"/>
            </a:endParaRPr>
          </a:p>
          <a:p>
            <a:pPr marL="641985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642620" algn="l"/>
              </a:tabLst>
            </a:pPr>
            <a:r>
              <a:rPr dirty="0" sz="1800" spc="-10">
                <a:latin typeface="Century Gothic"/>
                <a:cs typeface="Century Gothic"/>
              </a:rPr>
              <a:t>Beer </a:t>
            </a:r>
            <a:r>
              <a:rPr dirty="0" sz="1800" spc="10">
                <a:latin typeface="Century Gothic"/>
                <a:cs typeface="Century Gothic"/>
              </a:rPr>
              <a:t>is </a:t>
            </a:r>
            <a:r>
              <a:rPr dirty="0" sz="1800" spc="-5">
                <a:latin typeface="Century Gothic"/>
                <a:cs typeface="Century Gothic"/>
              </a:rPr>
              <a:t>sold predominantly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10">
                <a:latin typeface="Century Gothic"/>
                <a:cs typeface="Century Gothic"/>
              </a:rPr>
              <a:t>the trade</a:t>
            </a:r>
            <a:endParaRPr sz="1800">
              <a:latin typeface="Century Gothic"/>
              <a:cs typeface="Century Gothic"/>
            </a:endParaRPr>
          </a:p>
          <a:p>
            <a:pPr marL="641985" marR="866775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642620" algn="l"/>
              </a:tabLst>
            </a:pPr>
            <a:r>
              <a:rPr dirty="0" sz="1800">
                <a:latin typeface="Century Gothic"/>
                <a:cs typeface="Century Gothic"/>
              </a:rPr>
              <a:t>No </a:t>
            </a:r>
            <a:r>
              <a:rPr dirty="0" sz="1800" spc="-5">
                <a:latin typeface="Century Gothic"/>
                <a:cs typeface="Century Gothic"/>
              </a:rPr>
              <a:t>real chance </a:t>
            </a:r>
            <a:r>
              <a:rPr dirty="0" sz="1800">
                <a:latin typeface="Century Gothic"/>
                <a:cs typeface="Century Gothic"/>
              </a:rPr>
              <a:t>for building a positive image </a:t>
            </a:r>
            <a:r>
              <a:rPr dirty="0" sz="1800" spc="-10">
                <a:latin typeface="Century Gothic"/>
                <a:cs typeface="Century Gothic"/>
              </a:rPr>
              <a:t>and create brand  awareness</a:t>
            </a:r>
            <a:endParaRPr sz="1800">
              <a:latin typeface="Century Gothic"/>
              <a:cs typeface="Century Gothic"/>
            </a:endParaRPr>
          </a:p>
          <a:p>
            <a:pPr marL="641985" marR="5080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642620" algn="l"/>
              </a:tabLst>
            </a:pPr>
            <a:r>
              <a:rPr dirty="0" sz="1800" spc="-5">
                <a:latin typeface="Century Gothic"/>
                <a:cs typeface="Century Gothic"/>
              </a:rPr>
              <a:t>Purchase </a:t>
            </a:r>
            <a:r>
              <a:rPr dirty="0" sz="1800">
                <a:latin typeface="Century Gothic"/>
                <a:cs typeface="Century Gothic"/>
              </a:rPr>
              <a:t>decisions </a:t>
            </a:r>
            <a:r>
              <a:rPr dirty="0" sz="1800" spc="-5">
                <a:latin typeface="Century Gothic"/>
                <a:cs typeface="Century Gothic"/>
              </a:rPr>
              <a:t>are </a:t>
            </a:r>
            <a:r>
              <a:rPr dirty="0" sz="1800">
                <a:latin typeface="Century Gothic"/>
                <a:cs typeface="Century Gothic"/>
              </a:rPr>
              <a:t>increasingly </a:t>
            </a:r>
            <a:r>
              <a:rPr dirty="0" sz="1800" spc="-5">
                <a:latin typeface="Century Gothic"/>
                <a:cs typeface="Century Gothic"/>
              </a:rPr>
              <a:t>determined by convenience: </a:t>
            </a:r>
            <a:r>
              <a:rPr dirty="0" sz="1800">
                <a:latin typeface="Century Gothic"/>
                <a:cs typeface="Century Gothic"/>
              </a:rPr>
              <a:t>"one-  </a:t>
            </a:r>
            <a:r>
              <a:rPr dirty="0" sz="1800" spc="-5">
                <a:latin typeface="Century Gothic"/>
                <a:cs typeface="Century Gothic"/>
              </a:rPr>
              <a:t>stop-shop" </a:t>
            </a:r>
            <a:r>
              <a:rPr dirty="0" sz="1800" spc="-15">
                <a:latin typeface="Century Gothic"/>
                <a:cs typeface="Century Gothic"/>
              </a:rPr>
              <a:t>(buyers want </a:t>
            </a:r>
            <a:r>
              <a:rPr dirty="0" sz="1800" spc="-10">
                <a:latin typeface="Century Gothic"/>
                <a:cs typeface="Century Gothic"/>
              </a:rPr>
              <a:t>to </a:t>
            </a:r>
            <a:r>
              <a:rPr dirty="0" sz="1800" spc="-5">
                <a:latin typeface="Century Gothic"/>
                <a:cs typeface="Century Gothic"/>
              </a:rPr>
              <a:t>buy as many goods as possible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5">
                <a:latin typeface="Century Gothic"/>
                <a:cs typeface="Century Gothic"/>
              </a:rPr>
              <a:t>one  place)</a:t>
            </a:r>
            <a:endParaRPr sz="1800">
              <a:latin typeface="Century Gothic"/>
              <a:cs typeface="Century Gothic"/>
            </a:endParaRPr>
          </a:p>
          <a:p>
            <a:pPr marL="641985" marR="71120" indent="-271145">
              <a:lnSpc>
                <a:spcPct val="100000"/>
              </a:lnSpc>
              <a:spcBef>
                <a:spcPts val="605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642620" algn="l"/>
              </a:tabLst>
            </a:pPr>
            <a:r>
              <a:rPr dirty="0" sz="1800" spc="-5">
                <a:latin typeface="Century Gothic"/>
                <a:cs typeface="Century Gothic"/>
              </a:rPr>
              <a:t>Purchase </a:t>
            </a:r>
            <a:r>
              <a:rPr dirty="0" sz="1800">
                <a:latin typeface="Century Gothic"/>
                <a:cs typeface="Century Gothic"/>
              </a:rPr>
              <a:t>decisions </a:t>
            </a:r>
            <a:r>
              <a:rPr dirty="0" sz="1800" spc="-5">
                <a:latin typeface="Century Gothic"/>
                <a:cs typeface="Century Gothic"/>
              </a:rPr>
              <a:t>are </a:t>
            </a:r>
            <a:r>
              <a:rPr dirty="0" sz="1800">
                <a:latin typeface="Century Gothic"/>
                <a:cs typeface="Century Gothic"/>
              </a:rPr>
              <a:t>heavily </a:t>
            </a:r>
            <a:r>
              <a:rPr dirty="0" sz="1800" spc="-5">
                <a:latin typeface="Century Gothic"/>
                <a:cs typeface="Century Gothic"/>
              </a:rPr>
              <a:t>influenced by the price: </a:t>
            </a:r>
            <a:r>
              <a:rPr dirty="0" sz="1800">
                <a:latin typeface="Century Gothic"/>
                <a:cs typeface="Century Gothic"/>
              </a:rPr>
              <a:t>More </a:t>
            </a:r>
            <a:r>
              <a:rPr dirty="0" sz="1800" spc="-10">
                <a:latin typeface="Century Gothic"/>
                <a:cs typeface="Century Gothic"/>
              </a:rPr>
              <a:t>than </a:t>
            </a:r>
            <a:r>
              <a:rPr dirty="0" sz="1800" spc="-5">
                <a:latin typeface="Century Gothic"/>
                <a:cs typeface="Century Gothic"/>
              </a:rPr>
              <a:t>70%  </a:t>
            </a:r>
            <a:r>
              <a:rPr dirty="0" sz="1800">
                <a:latin typeface="Century Gothic"/>
                <a:cs typeface="Century Gothic"/>
              </a:rPr>
              <a:t>of </a:t>
            </a:r>
            <a:r>
              <a:rPr dirty="0" sz="1800" spc="-10">
                <a:latin typeface="Century Gothic"/>
                <a:cs typeface="Century Gothic"/>
              </a:rPr>
              <a:t>the beer </a:t>
            </a:r>
            <a:r>
              <a:rPr dirty="0" sz="1800" spc="10">
                <a:latin typeface="Century Gothic"/>
                <a:cs typeface="Century Gothic"/>
              </a:rPr>
              <a:t>is </a:t>
            </a:r>
            <a:r>
              <a:rPr dirty="0" sz="1800" spc="-5">
                <a:latin typeface="Century Gothic"/>
                <a:cs typeface="Century Gothic"/>
              </a:rPr>
              <a:t>sold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 spc="-5">
                <a:latin typeface="Century Gothic"/>
                <a:cs typeface="Century Gothic"/>
              </a:rPr>
              <a:t>sales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promotion</a:t>
            </a:r>
            <a:endParaRPr sz="1800">
              <a:latin typeface="Century Gothic"/>
              <a:cs typeface="Century Gothic"/>
            </a:endParaRPr>
          </a:p>
          <a:p>
            <a:pPr marL="641985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642620" algn="l"/>
              </a:tabLst>
            </a:pPr>
            <a:r>
              <a:rPr dirty="0" sz="1800" spc="-5">
                <a:latin typeface="Century Gothic"/>
                <a:cs typeface="Century Gothic"/>
              </a:rPr>
              <a:t>Problem </a:t>
            </a:r>
            <a:r>
              <a:rPr dirty="0" sz="1800">
                <a:latin typeface="Century Gothic"/>
                <a:cs typeface="Century Gothic"/>
              </a:rPr>
              <a:t>of maintaining </a:t>
            </a:r>
            <a:r>
              <a:rPr dirty="0" sz="1800" spc="-10">
                <a:latin typeface="Century Gothic"/>
                <a:cs typeface="Century Gothic"/>
              </a:rPr>
              <a:t>the beer</a:t>
            </a:r>
            <a:r>
              <a:rPr dirty="0" sz="1800" spc="-5">
                <a:latin typeface="Century Gothic"/>
                <a:cs typeface="Century Gothic"/>
              </a:rPr>
              <a:t> quality!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641985" indent="-271145">
              <a:lnSpc>
                <a:spcPct val="100000"/>
              </a:lnSpc>
              <a:spcBef>
                <a:spcPts val="5"/>
              </a:spcBef>
              <a:buClr>
                <a:srgbClr val="7485AC"/>
              </a:buClr>
              <a:buSzPct val="88888"/>
              <a:buFont typeface="Wingdings"/>
              <a:buChar char=""/>
              <a:tabLst>
                <a:tab pos="642620" algn="l"/>
              </a:tabLst>
            </a:pP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Demand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for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education and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training </a:t>
            </a:r>
            <a:r>
              <a:rPr dirty="0" sz="1800" spc="-5" b="1">
                <a:solidFill>
                  <a:srgbClr val="FF0000"/>
                </a:solidFill>
                <a:latin typeface="Century Gothic"/>
                <a:cs typeface="Century Gothic"/>
              </a:rPr>
              <a:t>of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the trade</a:t>
            </a:r>
            <a:r>
              <a:rPr dirty="0" sz="1800" spc="-105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502602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Trade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 spc="-5"/>
              <a:t>as brewery/customer interface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129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Big </a:t>
            </a:r>
            <a:r>
              <a:rPr dirty="0" spc="-5"/>
              <a:t>chance </a:t>
            </a:r>
            <a:r>
              <a:rPr dirty="0"/>
              <a:t>for image</a:t>
            </a:r>
            <a:r>
              <a:rPr dirty="0" spc="-35"/>
              <a:t> </a:t>
            </a:r>
            <a:r>
              <a:rPr dirty="0"/>
              <a:t>building!</a:t>
            </a:r>
          </a:p>
          <a:p>
            <a:pPr marL="148590"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2434" marR="741045" indent="-271145">
              <a:lnSpc>
                <a:spcPct val="100000"/>
              </a:lnSpc>
              <a:spcBef>
                <a:spcPts val="5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433070" algn="l"/>
              </a:tabLst>
            </a:pPr>
            <a:r>
              <a:rPr dirty="0" spc="-5"/>
              <a:t>Customer </a:t>
            </a:r>
            <a:r>
              <a:rPr dirty="0" spc="-10"/>
              <a:t>has </a:t>
            </a:r>
            <a:r>
              <a:rPr dirty="0"/>
              <a:t>time </a:t>
            </a:r>
            <a:r>
              <a:rPr dirty="0" spc="-10"/>
              <a:t>and </a:t>
            </a:r>
            <a:r>
              <a:rPr dirty="0" spc="10"/>
              <a:t>is </a:t>
            </a:r>
            <a:r>
              <a:rPr dirty="0"/>
              <a:t>more </a:t>
            </a:r>
            <a:r>
              <a:rPr dirty="0" spc="-5"/>
              <a:t>open to be </a:t>
            </a:r>
            <a:r>
              <a:rPr dirty="0" spc="-10"/>
              <a:t>confronted with beer  brands</a:t>
            </a:r>
          </a:p>
          <a:p>
            <a:pPr marL="432434" marR="411480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433070" algn="l"/>
              </a:tabLst>
            </a:pPr>
            <a:r>
              <a:rPr dirty="0"/>
              <a:t>Visiting </a:t>
            </a:r>
            <a:r>
              <a:rPr dirty="0" spc="-10"/>
              <a:t>the </a:t>
            </a:r>
            <a:r>
              <a:rPr dirty="0" spc="-5"/>
              <a:t>gastronomy sector </a:t>
            </a:r>
            <a:r>
              <a:rPr dirty="0" spc="-10"/>
              <a:t>has </a:t>
            </a:r>
            <a:r>
              <a:rPr dirty="0"/>
              <a:t>a positive </a:t>
            </a:r>
            <a:r>
              <a:rPr dirty="0" spc="-10"/>
              <a:t>tenor: </a:t>
            </a:r>
            <a:r>
              <a:rPr dirty="0" spc="-5"/>
              <a:t>treating yourself,  meeting people,</a:t>
            </a:r>
            <a:r>
              <a:rPr dirty="0" spc="40"/>
              <a:t> </a:t>
            </a:r>
            <a:r>
              <a:rPr dirty="0"/>
              <a:t>fun</a:t>
            </a:r>
          </a:p>
          <a:p>
            <a:pPr marL="432434" indent="-271145">
              <a:lnSpc>
                <a:spcPct val="100000"/>
              </a:lnSpc>
              <a:spcBef>
                <a:spcPts val="600"/>
              </a:spcBef>
              <a:buClr>
                <a:srgbClr val="7485AC"/>
              </a:buClr>
              <a:buSzPct val="88888"/>
              <a:buFont typeface="Wingdings"/>
              <a:buChar char=""/>
              <a:tabLst>
                <a:tab pos="433070" algn="l"/>
              </a:tabLst>
            </a:pPr>
            <a:r>
              <a:rPr dirty="0" spc="-10"/>
              <a:t>The </a:t>
            </a:r>
            <a:r>
              <a:rPr dirty="0" spc="-5"/>
              <a:t>special experience: </a:t>
            </a:r>
            <a:r>
              <a:rPr dirty="0" spc="-10"/>
              <a:t>the </a:t>
            </a:r>
            <a:r>
              <a:rPr dirty="0"/>
              <a:t>combination of </a:t>
            </a:r>
            <a:r>
              <a:rPr dirty="0" spc="-10"/>
              <a:t>beer and</a:t>
            </a:r>
            <a:r>
              <a:rPr dirty="0" spc="85"/>
              <a:t> </a:t>
            </a:r>
            <a:r>
              <a:rPr dirty="0" spc="-5"/>
              <a:t>food</a:t>
            </a:r>
          </a:p>
          <a:p>
            <a:pPr marL="148590">
              <a:lnSpc>
                <a:spcPct val="100000"/>
              </a:lnSpc>
              <a:spcBef>
                <a:spcPts val="25"/>
              </a:spcBef>
              <a:buClr>
                <a:srgbClr val="7485AC"/>
              </a:buClr>
              <a:buFont typeface="Wingdings"/>
              <a:buChar char=""/>
            </a:pPr>
            <a:endParaRPr sz="2900">
              <a:latin typeface="Times New Roman"/>
              <a:cs typeface="Times New Roman"/>
            </a:endParaRPr>
          </a:p>
          <a:p>
            <a:pPr lvl="1" marL="702310" indent="-269875">
              <a:lnSpc>
                <a:spcPct val="100000"/>
              </a:lnSpc>
              <a:buClr>
                <a:srgbClr val="7485AC"/>
              </a:buClr>
              <a:buSzPct val="80555"/>
              <a:buFont typeface="Wingdings"/>
              <a:buChar char=""/>
              <a:tabLst>
                <a:tab pos="702945" algn="l"/>
              </a:tabLst>
            </a:pPr>
            <a:r>
              <a:rPr dirty="0" sz="1800" spc="-10">
                <a:latin typeface="Century Gothic"/>
                <a:cs typeface="Century Gothic"/>
              </a:rPr>
              <a:t>Easy </a:t>
            </a:r>
            <a:r>
              <a:rPr dirty="0" sz="1800">
                <a:latin typeface="Century Gothic"/>
                <a:cs typeface="Century Gothic"/>
              </a:rPr>
              <a:t>for </a:t>
            </a:r>
            <a:r>
              <a:rPr dirty="0" sz="1800" spc="-10">
                <a:latin typeface="Century Gothic"/>
                <a:cs typeface="Century Gothic"/>
              </a:rPr>
              <a:t>brewery </a:t>
            </a:r>
            <a:r>
              <a:rPr dirty="0" sz="1800" spc="-5">
                <a:latin typeface="Century Gothic"/>
                <a:cs typeface="Century Gothic"/>
              </a:rPr>
              <a:t>to </a:t>
            </a:r>
            <a:r>
              <a:rPr dirty="0" sz="1800">
                <a:latin typeface="Century Gothic"/>
                <a:cs typeface="Century Gothic"/>
              </a:rPr>
              <a:t>tie </a:t>
            </a:r>
            <a:r>
              <a:rPr dirty="0" sz="1800" spc="10">
                <a:latin typeface="Century Gothic"/>
                <a:cs typeface="Century Gothic"/>
              </a:rPr>
              <a:t>in </a:t>
            </a:r>
            <a:r>
              <a:rPr dirty="0" sz="1800">
                <a:latin typeface="Century Gothic"/>
                <a:cs typeface="Century Gothic"/>
              </a:rPr>
              <a:t>a positive </a:t>
            </a:r>
            <a:r>
              <a:rPr dirty="0" sz="1800" spc="-10">
                <a:latin typeface="Century Gothic"/>
                <a:cs typeface="Century Gothic"/>
              </a:rPr>
              <a:t>brand</a:t>
            </a:r>
            <a:r>
              <a:rPr dirty="0" sz="1800" spc="15">
                <a:latin typeface="Century Gothic"/>
                <a:cs typeface="Century Gothic"/>
              </a:rPr>
              <a:t> </a:t>
            </a:r>
            <a:r>
              <a:rPr dirty="0" sz="1800" spc="-5">
                <a:latin typeface="Century Gothic"/>
                <a:cs typeface="Century Gothic"/>
              </a:rPr>
              <a:t>message</a:t>
            </a:r>
            <a:endParaRPr sz="1800">
              <a:latin typeface="Century Gothic"/>
              <a:cs typeface="Century Gothic"/>
            </a:endParaRPr>
          </a:p>
          <a:p>
            <a:pPr lvl="1" marL="148590">
              <a:lnSpc>
                <a:spcPct val="100000"/>
              </a:lnSpc>
              <a:spcBef>
                <a:spcPts val="30"/>
              </a:spcBef>
              <a:buClr>
                <a:srgbClr val="7485AC"/>
              </a:buClr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432434" indent="-271145">
              <a:lnSpc>
                <a:spcPct val="100000"/>
              </a:lnSpc>
              <a:buClr>
                <a:srgbClr val="7485AC"/>
              </a:buClr>
              <a:buSzPct val="88888"/>
              <a:buFont typeface="Wingdings"/>
              <a:buChar char=""/>
              <a:tabLst>
                <a:tab pos="433070" algn="l"/>
              </a:tabLst>
            </a:pPr>
            <a:r>
              <a:rPr dirty="0" spc="-15"/>
              <a:t>BUT: </a:t>
            </a:r>
            <a:r>
              <a:rPr dirty="0"/>
              <a:t>Risk for a negative </a:t>
            </a:r>
            <a:r>
              <a:rPr dirty="0" spc="-5"/>
              <a:t>experience (service, draft </a:t>
            </a:r>
            <a:r>
              <a:rPr dirty="0" spc="-10"/>
              <a:t>system, </a:t>
            </a:r>
            <a:r>
              <a:rPr dirty="0" spc="-5"/>
              <a:t>glass</a:t>
            </a:r>
            <a:r>
              <a:rPr dirty="0" spc="140"/>
              <a:t> </a:t>
            </a:r>
            <a:r>
              <a:rPr dirty="0" spc="-10"/>
              <a:t>ware….)</a:t>
            </a:r>
          </a:p>
          <a:p>
            <a:pPr marL="148590"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32434" indent="-271145">
              <a:lnSpc>
                <a:spcPct val="100000"/>
              </a:lnSpc>
              <a:buClr>
                <a:srgbClr val="7485AC"/>
              </a:buClr>
              <a:buSzPct val="88888"/>
              <a:buFont typeface="Wingdings"/>
              <a:buChar char=""/>
              <a:tabLst>
                <a:tab pos="433070" algn="l"/>
              </a:tabLst>
            </a:pPr>
            <a:r>
              <a:rPr dirty="0" spc="-5" b="1">
                <a:solidFill>
                  <a:srgbClr val="FF0000"/>
                </a:solidFill>
                <a:latin typeface="Century Gothic"/>
                <a:cs typeface="Century Gothic"/>
              </a:rPr>
              <a:t>Demand </a:t>
            </a:r>
            <a:r>
              <a:rPr dirty="0" b="1">
                <a:solidFill>
                  <a:srgbClr val="FF0000"/>
                </a:solidFill>
                <a:latin typeface="Century Gothic"/>
                <a:cs typeface="Century Gothic"/>
              </a:rPr>
              <a:t>for </a:t>
            </a:r>
            <a:r>
              <a:rPr dirty="0" spc="-5" b="1">
                <a:solidFill>
                  <a:srgbClr val="FF0000"/>
                </a:solidFill>
                <a:latin typeface="Century Gothic"/>
                <a:cs typeface="Century Gothic"/>
              </a:rPr>
              <a:t>education and </a:t>
            </a:r>
            <a:r>
              <a:rPr dirty="0" b="1">
                <a:solidFill>
                  <a:srgbClr val="FF0000"/>
                </a:solidFill>
                <a:latin typeface="Century Gothic"/>
                <a:cs typeface="Century Gothic"/>
              </a:rPr>
              <a:t>training </a:t>
            </a:r>
            <a:r>
              <a:rPr dirty="0" spc="-5" b="1">
                <a:solidFill>
                  <a:srgbClr val="FF0000"/>
                </a:solidFill>
                <a:latin typeface="Century Gothic"/>
                <a:cs typeface="Century Gothic"/>
              </a:rPr>
              <a:t>of </a:t>
            </a:r>
            <a:r>
              <a:rPr dirty="0" b="1">
                <a:solidFill>
                  <a:srgbClr val="FF0000"/>
                </a:solidFill>
                <a:latin typeface="Century Gothic"/>
                <a:cs typeface="Century Gothic"/>
              </a:rPr>
              <a:t>the </a:t>
            </a:r>
            <a:r>
              <a:rPr dirty="0" spc="-5" b="1">
                <a:solidFill>
                  <a:srgbClr val="FF0000"/>
                </a:solidFill>
                <a:latin typeface="Century Gothic"/>
                <a:cs typeface="Century Gothic"/>
              </a:rPr>
              <a:t>gastronomy</a:t>
            </a:r>
            <a:r>
              <a:rPr dirty="0" spc="-130" b="1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dirty="0" b="1">
                <a:solidFill>
                  <a:srgbClr val="FF0000"/>
                </a:solidFill>
                <a:latin typeface="Century Gothic"/>
                <a:cs typeface="Century Gothic"/>
              </a:rPr>
              <a:t>staff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593598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Gastronomy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 spc="-5"/>
              <a:t>as brewery/customer</a:t>
            </a:r>
            <a:r>
              <a:rPr dirty="0" spc="10"/>
              <a:t> </a:t>
            </a:r>
            <a:r>
              <a:rPr dirty="0" spc="-5"/>
              <a:t>interface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253490"/>
            <a:ext cx="1303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5" b="1">
                <a:latin typeface="Century Gothic"/>
                <a:cs typeface="Century Gothic"/>
              </a:rPr>
              <a:t>Translator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280860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Beer Sommelier</a:t>
            </a:r>
            <a:r>
              <a:rPr dirty="0"/>
              <a:t> </a:t>
            </a:r>
            <a:r>
              <a:rPr dirty="0" spc="-5"/>
              <a:t>as…</a:t>
            </a:r>
          </a:p>
        </p:txBody>
      </p:sp>
      <p:sp>
        <p:nvSpPr>
          <p:cNvPr id="4" name="object 4"/>
          <p:cNvSpPr/>
          <p:nvPr/>
        </p:nvSpPr>
        <p:spPr>
          <a:xfrm>
            <a:off x="571500" y="2133600"/>
            <a:ext cx="3889248" cy="279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27676" y="3400044"/>
            <a:ext cx="836930" cy="326390"/>
          </a:xfrm>
          <a:custGeom>
            <a:avLst/>
            <a:gdLst/>
            <a:ahLst/>
            <a:cxnLst/>
            <a:rect l="l" t="t" r="r" b="b"/>
            <a:pathLst>
              <a:path w="836929" h="326389">
                <a:moveTo>
                  <a:pt x="678688" y="0"/>
                </a:moveTo>
                <a:lnTo>
                  <a:pt x="678688" y="91693"/>
                </a:lnTo>
                <a:lnTo>
                  <a:pt x="0" y="91693"/>
                </a:lnTo>
                <a:lnTo>
                  <a:pt x="0" y="234441"/>
                </a:lnTo>
                <a:lnTo>
                  <a:pt x="678688" y="234441"/>
                </a:lnTo>
                <a:lnTo>
                  <a:pt x="678688" y="326135"/>
                </a:lnTo>
                <a:lnTo>
                  <a:pt x="836676" y="163067"/>
                </a:lnTo>
                <a:lnTo>
                  <a:pt x="678688" y="0"/>
                </a:lnTo>
                <a:close/>
              </a:path>
            </a:pathLst>
          </a:custGeom>
          <a:solidFill>
            <a:srgbClr val="094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27676" y="3400044"/>
            <a:ext cx="836930" cy="326390"/>
          </a:xfrm>
          <a:custGeom>
            <a:avLst/>
            <a:gdLst/>
            <a:ahLst/>
            <a:cxnLst/>
            <a:rect l="l" t="t" r="r" b="b"/>
            <a:pathLst>
              <a:path w="836929" h="326389">
                <a:moveTo>
                  <a:pt x="0" y="91693"/>
                </a:moveTo>
                <a:lnTo>
                  <a:pt x="678688" y="91693"/>
                </a:lnTo>
                <a:lnTo>
                  <a:pt x="678688" y="0"/>
                </a:lnTo>
                <a:lnTo>
                  <a:pt x="836676" y="163067"/>
                </a:lnTo>
                <a:lnTo>
                  <a:pt x="678688" y="326135"/>
                </a:lnTo>
                <a:lnTo>
                  <a:pt x="678688" y="234441"/>
                </a:lnTo>
                <a:lnTo>
                  <a:pt x="0" y="234441"/>
                </a:lnTo>
                <a:lnTo>
                  <a:pt x="0" y="91693"/>
                </a:lnTo>
                <a:close/>
              </a:path>
            </a:pathLst>
          </a:custGeom>
          <a:ln w="9144">
            <a:solidFill>
              <a:srgbClr val="0946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40880" y="2377884"/>
            <a:ext cx="915085" cy="724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24144" y="1670304"/>
            <a:ext cx="1088136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53043" y="1866900"/>
            <a:ext cx="734568" cy="6583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18376" y="4724400"/>
            <a:ext cx="1353312" cy="900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71688" y="3781044"/>
            <a:ext cx="749807" cy="589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23076" y="3502152"/>
            <a:ext cx="978407" cy="719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906" y="1253490"/>
            <a:ext cx="13366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94685"/>
              </a:buClr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dirty="0" sz="1600" spc="-10" b="1">
                <a:latin typeface="Century Gothic"/>
                <a:cs typeface="Century Gothic"/>
              </a:rPr>
              <a:t>Navigator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906" y="603630"/>
            <a:ext cx="280860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Beer Sommelier</a:t>
            </a:r>
            <a:r>
              <a:rPr dirty="0"/>
              <a:t> </a:t>
            </a:r>
            <a:r>
              <a:rPr dirty="0" spc="-5"/>
              <a:t>as…</a:t>
            </a:r>
          </a:p>
        </p:txBody>
      </p:sp>
      <p:sp>
        <p:nvSpPr>
          <p:cNvPr id="4" name="object 4"/>
          <p:cNvSpPr/>
          <p:nvPr/>
        </p:nvSpPr>
        <p:spPr>
          <a:xfrm>
            <a:off x="7772400" y="1994916"/>
            <a:ext cx="541020" cy="1990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92111" y="1994916"/>
            <a:ext cx="539496" cy="1990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9820" y="1950720"/>
            <a:ext cx="539496" cy="1990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5491" y="2526792"/>
            <a:ext cx="836930" cy="326390"/>
          </a:xfrm>
          <a:custGeom>
            <a:avLst/>
            <a:gdLst/>
            <a:ahLst/>
            <a:cxnLst/>
            <a:rect l="l" t="t" r="r" b="b"/>
            <a:pathLst>
              <a:path w="836929" h="326389">
                <a:moveTo>
                  <a:pt x="678688" y="0"/>
                </a:moveTo>
                <a:lnTo>
                  <a:pt x="678688" y="91694"/>
                </a:lnTo>
                <a:lnTo>
                  <a:pt x="0" y="91694"/>
                </a:lnTo>
                <a:lnTo>
                  <a:pt x="0" y="234442"/>
                </a:lnTo>
                <a:lnTo>
                  <a:pt x="678688" y="234442"/>
                </a:lnTo>
                <a:lnTo>
                  <a:pt x="678688" y="326136"/>
                </a:lnTo>
                <a:lnTo>
                  <a:pt x="836676" y="163068"/>
                </a:lnTo>
                <a:lnTo>
                  <a:pt x="678688" y="0"/>
                </a:lnTo>
                <a:close/>
              </a:path>
            </a:pathLst>
          </a:custGeom>
          <a:solidFill>
            <a:srgbClr val="094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55491" y="2526792"/>
            <a:ext cx="836930" cy="326390"/>
          </a:xfrm>
          <a:custGeom>
            <a:avLst/>
            <a:gdLst/>
            <a:ahLst/>
            <a:cxnLst/>
            <a:rect l="l" t="t" r="r" b="b"/>
            <a:pathLst>
              <a:path w="836929" h="326389">
                <a:moveTo>
                  <a:pt x="0" y="91694"/>
                </a:moveTo>
                <a:lnTo>
                  <a:pt x="678688" y="91694"/>
                </a:lnTo>
                <a:lnTo>
                  <a:pt x="678688" y="0"/>
                </a:lnTo>
                <a:lnTo>
                  <a:pt x="836676" y="163068"/>
                </a:lnTo>
                <a:lnTo>
                  <a:pt x="678688" y="326136"/>
                </a:lnTo>
                <a:lnTo>
                  <a:pt x="678688" y="234442"/>
                </a:lnTo>
                <a:lnTo>
                  <a:pt x="0" y="234442"/>
                </a:lnTo>
                <a:lnTo>
                  <a:pt x="0" y="91694"/>
                </a:lnTo>
                <a:close/>
              </a:path>
            </a:pathLst>
          </a:custGeom>
          <a:ln w="9144">
            <a:solidFill>
              <a:srgbClr val="0946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328028" y="3005150"/>
            <a:ext cx="1949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9243" y="3026155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5181" y="2991739"/>
            <a:ext cx="203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8744" y="1994916"/>
            <a:ext cx="2567940" cy="1926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172" y="4163567"/>
            <a:ext cx="2572512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84447" y="4831079"/>
            <a:ext cx="836930" cy="326390"/>
          </a:xfrm>
          <a:custGeom>
            <a:avLst/>
            <a:gdLst/>
            <a:ahLst/>
            <a:cxnLst/>
            <a:rect l="l" t="t" r="r" b="b"/>
            <a:pathLst>
              <a:path w="836929" h="326389">
                <a:moveTo>
                  <a:pt x="678688" y="0"/>
                </a:moveTo>
                <a:lnTo>
                  <a:pt x="678688" y="91694"/>
                </a:lnTo>
                <a:lnTo>
                  <a:pt x="0" y="91694"/>
                </a:lnTo>
                <a:lnTo>
                  <a:pt x="0" y="234442"/>
                </a:lnTo>
                <a:lnTo>
                  <a:pt x="678688" y="234442"/>
                </a:lnTo>
                <a:lnTo>
                  <a:pt x="678688" y="326136"/>
                </a:lnTo>
                <a:lnTo>
                  <a:pt x="836676" y="163068"/>
                </a:lnTo>
                <a:lnTo>
                  <a:pt x="678688" y="0"/>
                </a:lnTo>
                <a:close/>
              </a:path>
            </a:pathLst>
          </a:custGeom>
          <a:solidFill>
            <a:srgbClr val="0946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84447" y="4831079"/>
            <a:ext cx="836930" cy="326390"/>
          </a:xfrm>
          <a:custGeom>
            <a:avLst/>
            <a:gdLst/>
            <a:ahLst/>
            <a:cxnLst/>
            <a:rect l="l" t="t" r="r" b="b"/>
            <a:pathLst>
              <a:path w="836929" h="326389">
                <a:moveTo>
                  <a:pt x="0" y="91694"/>
                </a:moveTo>
                <a:lnTo>
                  <a:pt x="678688" y="91694"/>
                </a:lnTo>
                <a:lnTo>
                  <a:pt x="678688" y="0"/>
                </a:lnTo>
                <a:lnTo>
                  <a:pt x="836676" y="163068"/>
                </a:lnTo>
                <a:lnTo>
                  <a:pt x="678688" y="326136"/>
                </a:lnTo>
                <a:lnTo>
                  <a:pt x="678688" y="234442"/>
                </a:lnTo>
                <a:lnTo>
                  <a:pt x="0" y="234442"/>
                </a:lnTo>
                <a:lnTo>
                  <a:pt x="0" y="91694"/>
                </a:lnTo>
                <a:close/>
              </a:path>
            </a:pathLst>
          </a:custGeom>
          <a:ln w="9144">
            <a:solidFill>
              <a:srgbClr val="0946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26835" y="4178808"/>
            <a:ext cx="2618232" cy="1743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Marlene Speck</dc:creator>
  <dc:title>The necessity of a beer sommelier for the beer sales in the trade and gastronomy</dc:title>
  <dcterms:created xsi:type="dcterms:W3CDTF">2019-05-23T09:18:01Z</dcterms:created>
  <dcterms:modified xsi:type="dcterms:W3CDTF">2019-05-23T09:18:01Z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2019-05-16T00:00:00Z</vt:filetime>
  </property>
  <property fmtid="{D5CDD505-2E9C-101B-9397-08002B2CF9AE}" pid="3" name="Creator">
    <vt:lpwstr>Microsoft® PowerPoint® für Office 365</vt:lpwstr>
  </property>
  <property fmtid="{D5CDD505-2E9C-101B-9397-08002B2CF9AE}" pid="4" name="LastSaved">
    <vt:filetime>2019-05-23T00:00:00Z</vt:filetime>
  </property>
</Properties>
</file>