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5" r:id="rId2"/>
    <p:sldId id="337" r:id="rId3"/>
    <p:sldId id="339" r:id="rId4"/>
    <p:sldId id="315" r:id="rId5"/>
    <p:sldId id="316" r:id="rId6"/>
    <p:sldId id="340" r:id="rId7"/>
    <p:sldId id="325" r:id="rId8"/>
    <p:sldId id="327" r:id="rId9"/>
    <p:sldId id="320" r:id="rId10"/>
    <p:sldId id="300" r:id="rId11"/>
    <p:sldId id="330" r:id="rId12"/>
    <p:sldId id="322" r:id="rId13"/>
    <p:sldId id="332" r:id="rId14"/>
    <p:sldId id="338" r:id="rId15"/>
    <p:sldId id="3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65335" autoAdjust="0"/>
  </p:normalViewPr>
  <p:slideViewPr>
    <p:cSldViewPr snapToGrid="0">
      <p:cViewPr varScale="1">
        <p:scale>
          <a:sx n="57" d="100"/>
          <a:sy n="57" d="100"/>
        </p:scale>
        <p:origin x="1680" y="43"/>
      </p:cViewPr>
      <p:guideLst>
        <p:guide orient="horz" pos="2160"/>
        <p:guide pos="3840"/>
      </p:guideLst>
    </p:cSldViewPr>
  </p:slideViewPr>
  <p:outlineViewPr>
    <p:cViewPr>
      <p:scale>
        <a:sx n="33" d="100"/>
        <a:sy n="33" d="100"/>
      </p:scale>
      <p:origin x="0" y="-2094"/>
    </p:cViewPr>
  </p:outlineViewPr>
  <p:notesTextViewPr>
    <p:cViewPr>
      <p:scale>
        <a:sx n="1" d="1"/>
        <a:sy n="1" d="1"/>
      </p:scale>
      <p:origin x="0" y="0"/>
    </p:cViewPr>
  </p:notesTextViewPr>
  <p:sorterViewPr>
    <p:cViewPr>
      <p:scale>
        <a:sx n="30" d="100"/>
        <a:sy n="30" d="100"/>
      </p:scale>
      <p:origin x="0" y="0"/>
    </p:cViewPr>
  </p:sorter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40B17-CC39-4044-A268-6F9128910C96}" type="datetimeFigureOut">
              <a:rPr lang="en-GB" smtClean="0"/>
              <a:t>31/05/2019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5AD12-610F-42A3-A5BF-6DE02D7E9886}" type="slidenum">
              <a:rPr lang="en-GB" smtClean="0"/>
              <a:t>‹N°›</a:t>
            </a:fld>
            <a:endParaRPr lang="en-GB" dirty="0"/>
          </a:p>
        </p:txBody>
      </p:sp>
    </p:spTree>
    <p:extLst>
      <p:ext uri="{BB962C8B-B14F-4D97-AF65-F5344CB8AC3E}">
        <p14:creationId xmlns:p14="http://schemas.microsoft.com/office/powerpoint/2010/main" val="116706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Opening remarks – thanks for th</a:t>
            </a:r>
            <a:r>
              <a:rPr lang="en-GB" baseline="0" dirty="0"/>
              <a:t>e invitation to speak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1</a:t>
            </a:fld>
            <a:endParaRPr lang="en-GB" dirty="0"/>
          </a:p>
        </p:txBody>
      </p:sp>
    </p:spTree>
    <p:extLst>
      <p:ext uri="{BB962C8B-B14F-4D97-AF65-F5344CB8AC3E}">
        <p14:creationId xmlns:p14="http://schemas.microsoft.com/office/powerpoint/2010/main" val="299551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a:t>
            </a:r>
            <a:r>
              <a:rPr lang="en-GB" baseline="0" dirty="0"/>
              <a:t> we recognise that self-learning can be lonely so we have just run the first online, tutor guided learning course. It is a separate product from the online learning that is provided as part of the exam fee. It currently costs c. 1000 euros for the 18 weeks program. Tutors are subject matter experts who have been professionally trained to tutor online ..’</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10</a:t>
            </a:fld>
            <a:endParaRPr lang="en-GB" dirty="0"/>
          </a:p>
        </p:txBody>
      </p:sp>
    </p:spTree>
    <p:extLst>
      <p:ext uri="{BB962C8B-B14F-4D97-AF65-F5344CB8AC3E}">
        <p14:creationId xmlns:p14="http://schemas.microsoft.com/office/powerpoint/2010/main" val="87889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 also cover 3 different time zones so tutors are available to suit the candidates locations</a:t>
            </a:r>
            <a:r>
              <a:rPr lang="en-GB" baseline="0" dirty="0"/>
              <a:t> and all sessions are recorded in case a candidate cannot attend. All of this is also backed up by the possibility to attend face to face courses.</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11</a:t>
            </a:fld>
            <a:endParaRPr lang="en-GB" dirty="0"/>
          </a:p>
        </p:txBody>
      </p:sp>
    </p:spTree>
    <p:extLst>
      <p:ext uri="{BB962C8B-B14F-4D97-AF65-F5344CB8AC3E}">
        <p14:creationId xmlns:p14="http://schemas.microsoft.com/office/powerpoint/2010/main" val="320006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offering companies a</a:t>
            </a:r>
            <a:r>
              <a:rPr lang="en-GB" baseline="0" dirty="0"/>
              <a:t> partner portal. </a:t>
            </a:r>
            <a:r>
              <a:rPr lang="en-GB" dirty="0"/>
              <a:t>This is offered to help corporates who</a:t>
            </a:r>
            <a:r>
              <a:rPr lang="en-GB" baseline="0" dirty="0"/>
              <a:t> want ‘everything in one place’. It is very professional looking and is easily set up. It is intended as a service to provide added value.  So far this is being used by one international brewer and one global distiller with ongoing discussions with many others.</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12</a:t>
            </a:fld>
            <a:endParaRPr lang="en-GB" dirty="0"/>
          </a:p>
        </p:txBody>
      </p:sp>
    </p:spTree>
    <p:extLst>
      <p:ext uri="{BB962C8B-B14F-4D97-AF65-F5344CB8AC3E}">
        <p14:creationId xmlns:p14="http://schemas.microsoft.com/office/powerpoint/2010/main" val="254973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Translation used to take a long time and was very expensive...technology is rapidly changing that...and we intend to deliver courses</a:t>
            </a:r>
            <a:r>
              <a:rPr lang="en-GB" baseline="0" dirty="0"/>
              <a:t> with language partners in French, Spanish, Portuguese and Mandarin Chinese.</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13</a:t>
            </a:fld>
            <a:endParaRPr lang="en-GB" dirty="0"/>
          </a:p>
        </p:txBody>
      </p:sp>
    </p:spTree>
    <p:extLst>
      <p:ext uri="{BB962C8B-B14F-4D97-AF65-F5344CB8AC3E}">
        <p14:creationId xmlns:p14="http://schemas.microsoft.com/office/powerpoint/2010/main" val="278816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IBD has started</a:t>
            </a:r>
            <a:r>
              <a:rPr lang="en-GB" baseline="0" dirty="0"/>
              <a:t> on a journey of continuous improvement to its well-respected and recognised qualification pathway to career development.  You’re very welcome to join us on </a:t>
            </a:r>
            <a:r>
              <a:rPr lang="en-GB" baseline="0"/>
              <a:t>this journey.</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14</a:t>
            </a:fld>
            <a:endParaRPr lang="en-GB" dirty="0"/>
          </a:p>
        </p:txBody>
      </p:sp>
    </p:spTree>
    <p:extLst>
      <p:ext uri="{BB962C8B-B14F-4D97-AF65-F5344CB8AC3E}">
        <p14:creationId xmlns:p14="http://schemas.microsoft.com/office/powerpoint/2010/main" val="328118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A45AD12-610F-42A3-A5BF-6DE02D7E9886}" type="slidenum">
              <a:rPr lang="en-GB" smtClean="0"/>
              <a:t>15</a:t>
            </a:fld>
            <a:endParaRPr lang="en-GB" dirty="0"/>
          </a:p>
        </p:txBody>
      </p:sp>
    </p:spTree>
    <p:extLst>
      <p:ext uri="{BB962C8B-B14F-4D97-AF65-F5344CB8AC3E}">
        <p14:creationId xmlns:p14="http://schemas.microsoft.com/office/powerpoint/2010/main" val="99396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IBD has always been a place for learning, networking</a:t>
            </a:r>
            <a:r>
              <a:rPr lang="en-GB" baseline="0" dirty="0"/>
              <a:t> and career development.  As business demands have changed the IBD has had to change and adapt. Over the past three years we have dramatically changed how we service the industry with relevant learning materials culminating in internationally recognised, gold standard qualifications. I’d now like to share a short sample of how the IBD qualification process is changing…</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2</a:t>
            </a:fld>
            <a:endParaRPr lang="en-GB" dirty="0"/>
          </a:p>
        </p:txBody>
      </p:sp>
    </p:spTree>
    <p:extLst>
      <p:ext uri="{BB962C8B-B14F-4D97-AF65-F5344CB8AC3E}">
        <p14:creationId xmlns:p14="http://schemas.microsoft.com/office/powerpoint/2010/main" val="397815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and it’s not just</a:t>
            </a:r>
            <a:r>
              <a:rPr lang="en-GB" baseline="0" dirty="0"/>
              <a:t> business that is changing – education and particularly adult education has moved on too. The expectation is that learning should  always be available – always on, anywhere, everywhere and on multiple platforms.  </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3</a:t>
            </a:fld>
            <a:endParaRPr lang="en-GB" dirty="0"/>
          </a:p>
        </p:txBody>
      </p:sp>
    </p:spTree>
    <p:extLst>
      <p:ext uri="{BB962C8B-B14F-4D97-AF65-F5344CB8AC3E}">
        <p14:creationId xmlns:p14="http://schemas.microsoft.com/office/powerpoint/2010/main" val="402574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is</a:t>
            </a:r>
            <a:r>
              <a:rPr lang="en-GB" baseline="0" dirty="0"/>
              <a:t> the IBD responding to the challenge?</a:t>
            </a:r>
          </a:p>
          <a:p>
            <a:endParaRPr lang="en-GB" baseline="0" dirty="0"/>
          </a:p>
          <a:p>
            <a:r>
              <a:rPr lang="en-GB" baseline="0" dirty="0"/>
              <a:t>First and foremost we have had to recognise the global insights on modern adult learning. For example, learners want to learn whilst working , be able to talk to peers and to learn in bite sized portions. </a:t>
            </a:r>
          </a:p>
          <a:p>
            <a:endParaRPr lang="en-GB" baseline="0" dirty="0"/>
          </a:p>
          <a:p>
            <a:r>
              <a:rPr lang="en-GB" baseline="0" dirty="0"/>
              <a:t>Note to Tim – can expand this to go through each or keep to examples for timing</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4</a:t>
            </a:fld>
            <a:endParaRPr lang="en-GB" dirty="0"/>
          </a:p>
        </p:txBody>
      </p:sp>
    </p:spTree>
    <p:extLst>
      <p:ext uri="{BB962C8B-B14F-4D97-AF65-F5344CB8AC3E}">
        <p14:creationId xmlns:p14="http://schemas.microsoft.com/office/powerpoint/2010/main" val="266032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Secondly we have taken</a:t>
            </a:r>
            <a:r>
              <a:rPr lang="en-GB" baseline="0" dirty="0"/>
              <a:t> a major investment decision to completely re-write all of our learning material and to do this in conversational style with a global </a:t>
            </a:r>
            <a:r>
              <a:rPr lang="en-GB" baseline="0" dirty="0" err="1"/>
              <a:t>mindset</a:t>
            </a:r>
            <a:r>
              <a:rPr lang="en-GB" baseline="0" dirty="0"/>
              <a:t> recognising that many of our learners do not use English as their first language. All learning material is taken on line and structured to support modern adult learning. We also now have a team of project managers using rigorous processes to ensure the material is relevant correct and well explained. Each project manager has a team of around 30 people writing content, checking content and producing rich learning material such as illustrations, video and simulations.</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5</a:t>
            </a:fld>
            <a:endParaRPr lang="en-GB" dirty="0"/>
          </a:p>
        </p:txBody>
      </p:sp>
    </p:spTree>
    <p:extLst>
      <p:ext uri="{BB962C8B-B14F-4D97-AF65-F5344CB8AC3E}">
        <p14:creationId xmlns:p14="http://schemas.microsoft.com/office/powerpoint/2010/main" val="27115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IBD has taken a fresh approach to its portfolio of qualifications.</a:t>
            </a:r>
            <a:r>
              <a:rPr lang="en-GB" baseline="0" dirty="0"/>
              <a:t>  Each one is driven by industry collaboration through constant development of a syllabus and its associated learning material which is moderated by the IBD board of expert examiners from both industry and academia.   We have also changed our development and delivery according to a number of important principles:</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6</a:t>
            </a:fld>
            <a:endParaRPr lang="en-GB" dirty="0"/>
          </a:p>
        </p:txBody>
      </p:sp>
    </p:spTree>
    <p:extLst>
      <p:ext uri="{BB962C8B-B14F-4D97-AF65-F5344CB8AC3E}">
        <p14:creationId xmlns:p14="http://schemas.microsoft.com/office/powerpoint/2010/main" val="164156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four principles are what the learning</a:t>
            </a:r>
            <a:r>
              <a:rPr lang="en-GB" baseline="0" dirty="0"/>
              <a:t> development fu</a:t>
            </a:r>
            <a:r>
              <a:rPr lang="en-GB" dirty="0"/>
              <a:t>nction is applying when making decisions and planning activities:</a:t>
            </a:r>
          </a:p>
          <a:p>
            <a:r>
              <a:rPr lang="en-GB" dirty="0"/>
              <a:t> - ‘own material’ includes all text, images (all now unique to IBD with consistent</a:t>
            </a:r>
            <a:r>
              <a:rPr lang="en-GB" baseline="0" dirty="0"/>
              <a:t> design), videos, animations, simulations, course design.</a:t>
            </a:r>
          </a:p>
          <a:p>
            <a:r>
              <a:rPr lang="en-GB" baseline="0" dirty="0"/>
              <a:t> - new material is designed to be updated. That we can change quickly should advantageous to our customers who want staff to be exposed to the very latest developments.</a:t>
            </a:r>
          </a:p>
          <a:p>
            <a:r>
              <a:rPr lang="en-GB" baseline="0" dirty="0"/>
              <a:t> - we want a globally consistent quality of tutors who tutor / train in the name of the IBD</a:t>
            </a:r>
          </a:p>
          <a:p>
            <a:r>
              <a:rPr lang="en-GB" baseline="0" dirty="0"/>
              <a:t> - over time the IBD should support career learning (e.g. short courses) in addition to qualifications</a:t>
            </a:r>
          </a:p>
          <a:p>
            <a:endParaRPr lang="en-GB" baseline="0" dirty="0"/>
          </a:p>
          <a:p>
            <a:r>
              <a:rPr lang="en-GB" baseline="0" dirty="0"/>
              <a:t>So for example…</a:t>
            </a:r>
          </a:p>
        </p:txBody>
      </p:sp>
      <p:sp>
        <p:nvSpPr>
          <p:cNvPr id="4" name="Slide Number Placeholder 3"/>
          <p:cNvSpPr>
            <a:spLocks noGrp="1"/>
          </p:cNvSpPr>
          <p:nvPr>
            <p:ph type="sldNum" sz="quarter" idx="10"/>
          </p:nvPr>
        </p:nvSpPr>
        <p:spPr/>
        <p:txBody>
          <a:bodyPr/>
          <a:lstStyle/>
          <a:p>
            <a:fld id="{8A45AD12-610F-42A3-A5BF-6DE02D7E9886}" type="slidenum">
              <a:rPr lang="en-GB" smtClean="0"/>
              <a:t>7</a:t>
            </a:fld>
            <a:endParaRPr lang="en-GB" dirty="0"/>
          </a:p>
        </p:txBody>
      </p:sp>
    </p:spTree>
    <p:extLst>
      <p:ext uri="{BB962C8B-B14F-4D97-AF65-F5344CB8AC3E}">
        <p14:creationId xmlns:p14="http://schemas.microsoft.com/office/powerpoint/2010/main" val="278798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‘Home Page’ of</a:t>
            </a:r>
            <a:r>
              <a:rPr lang="en-GB" baseline="0" dirty="0"/>
              <a:t> the Learning Management System (LMS) – over time it will continue to fill up. Candidates get logon detail as they apply for exams and for companies working as our partners this can appear with their own brand and integrated into the companies own learning systems</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8</a:t>
            </a:fld>
            <a:endParaRPr lang="en-GB" dirty="0"/>
          </a:p>
        </p:txBody>
      </p:sp>
    </p:spTree>
    <p:extLst>
      <p:ext uri="{BB962C8B-B14F-4D97-AF65-F5344CB8AC3E}">
        <p14:creationId xmlns:p14="http://schemas.microsoft.com/office/powerpoint/2010/main" val="418959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typical</a:t>
            </a:r>
            <a:r>
              <a:rPr lang="en-GB" baseline="0" dirty="0"/>
              <a:t> lesson page with illustrations. Text is broken up with elements such as the green ‘D’ section...</a:t>
            </a:r>
          </a:p>
          <a:p>
            <a:r>
              <a:rPr lang="en-GB" baseline="0" dirty="0"/>
              <a:t>D = did you know (some interesting facts)</a:t>
            </a:r>
          </a:p>
          <a:p>
            <a:r>
              <a:rPr lang="en-GB" baseline="0" dirty="0"/>
              <a:t>K = key point that must be understood</a:t>
            </a:r>
          </a:p>
          <a:p>
            <a:r>
              <a:rPr lang="en-GB" baseline="0" dirty="0"/>
              <a:t>R = reflective question requiring the learner to attempt to answer it  before turning over to see the answer.</a:t>
            </a:r>
            <a:endParaRPr lang="en-GB" dirty="0"/>
          </a:p>
        </p:txBody>
      </p:sp>
      <p:sp>
        <p:nvSpPr>
          <p:cNvPr id="4" name="Slide Number Placeholder 3"/>
          <p:cNvSpPr>
            <a:spLocks noGrp="1"/>
          </p:cNvSpPr>
          <p:nvPr>
            <p:ph type="sldNum" sz="quarter" idx="10"/>
          </p:nvPr>
        </p:nvSpPr>
        <p:spPr/>
        <p:txBody>
          <a:bodyPr/>
          <a:lstStyle/>
          <a:p>
            <a:fld id="{8A45AD12-610F-42A3-A5BF-6DE02D7E9886}" type="slidenum">
              <a:rPr lang="en-GB" smtClean="0"/>
              <a:t>9</a:t>
            </a:fld>
            <a:endParaRPr lang="en-GB" dirty="0"/>
          </a:p>
        </p:txBody>
      </p:sp>
    </p:spTree>
    <p:extLst>
      <p:ext uri="{BB962C8B-B14F-4D97-AF65-F5344CB8AC3E}">
        <p14:creationId xmlns:p14="http://schemas.microsoft.com/office/powerpoint/2010/main" val="109837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GB" dirty="0"/>
              <a:t>Copyright IBD 2018</a:t>
            </a:r>
          </a:p>
        </p:txBody>
      </p:sp>
      <p:sp>
        <p:nvSpPr>
          <p:cNvPr id="6" name="Slide Number Placeholder 5"/>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350080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t>Copyright IBD 2018</a:t>
            </a:r>
          </a:p>
        </p:txBody>
      </p:sp>
      <p:sp>
        <p:nvSpPr>
          <p:cNvPr id="6" name="Slide Number Placeholder 5"/>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189376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t>Copyright IBD 2018</a:t>
            </a:r>
          </a:p>
        </p:txBody>
      </p:sp>
      <p:sp>
        <p:nvSpPr>
          <p:cNvPr id="6" name="Slide Number Placeholder 5"/>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2428340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81" y="0"/>
            <a:ext cx="12211281" cy="6858000"/>
          </a:xfrm>
          <a:prstGeom prst="rect">
            <a:avLst/>
          </a:prstGeom>
        </p:spPr>
      </p:pic>
    </p:spTree>
    <p:extLst>
      <p:ext uri="{BB962C8B-B14F-4D97-AF65-F5344CB8AC3E}">
        <p14:creationId xmlns:p14="http://schemas.microsoft.com/office/powerpoint/2010/main" val="123332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divid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 y="0"/>
            <a:ext cx="12202616" cy="6858000"/>
          </a:xfrm>
          <a:prstGeom prst="rect">
            <a:avLst/>
          </a:prstGeom>
        </p:spPr>
      </p:pic>
    </p:spTree>
    <p:extLst>
      <p:ext uri="{BB962C8B-B14F-4D97-AF65-F5344CB8AC3E}">
        <p14:creationId xmlns:p14="http://schemas.microsoft.com/office/powerpoint/2010/main" val="32511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divid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40683" cy="6858000"/>
          </a:xfrm>
          <a:prstGeom prst="rect">
            <a:avLst/>
          </a:prstGeom>
        </p:spPr>
      </p:pic>
    </p:spTree>
    <p:extLst>
      <p:ext uri="{BB962C8B-B14F-4D97-AF65-F5344CB8AC3E}">
        <p14:creationId xmlns:p14="http://schemas.microsoft.com/office/powerpoint/2010/main" val="2859068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Presentation 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5196" r="-5196"/>
          <a:stretch/>
        </p:blipFill>
        <p:spPr>
          <a:xfrm>
            <a:off x="-720758" y="0"/>
            <a:ext cx="14209579" cy="68962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520" y="2420888"/>
            <a:ext cx="9957456" cy="2592288"/>
          </a:xfrm>
          <a:prstGeom prst="rect">
            <a:avLst/>
          </a:prstGeom>
        </p:spPr>
      </p:pic>
    </p:spTree>
    <p:extLst>
      <p:ext uri="{BB962C8B-B14F-4D97-AF65-F5344CB8AC3E}">
        <p14:creationId xmlns:p14="http://schemas.microsoft.com/office/powerpoint/2010/main" val="178569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Presentation 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000" t="-7" r="-6000" b="-7"/>
          <a:stretch/>
        </p:blipFill>
        <p:spPr>
          <a:xfrm>
            <a:off x="-816767" y="-18933"/>
            <a:ext cx="13762665" cy="687693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520" y="2420888"/>
            <a:ext cx="9957456" cy="2592288"/>
          </a:xfrm>
          <a:prstGeom prst="rect">
            <a:avLst/>
          </a:prstGeom>
        </p:spPr>
      </p:pic>
    </p:spTree>
    <p:extLst>
      <p:ext uri="{BB962C8B-B14F-4D97-AF65-F5344CB8AC3E}">
        <p14:creationId xmlns:p14="http://schemas.microsoft.com/office/powerpoint/2010/main" val="383817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Presentation 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07" y="22448"/>
            <a:ext cx="13702035"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520" y="2420888"/>
            <a:ext cx="9957456" cy="2592288"/>
          </a:xfrm>
          <a:prstGeom prst="rect">
            <a:avLst/>
          </a:prstGeom>
        </p:spPr>
      </p:pic>
    </p:spTree>
    <p:extLst>
      <p:ext uri="{BB962C8B-B14F-4D97-AF65-F5344CB8AC3E}">
        <p14:creationId xmlns:p14="http://schemas.microsoft.com/office/powerpoint/2010/main" val="42414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Presentation 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20" y="-1"/>
            <a:ext cx="13812373" cy="690888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520" y="2420888"/>
            <a:ext cx="9957456" cy="2592288"/>
          </a:xfrm>
          <a:prstGeom prst="rect">
            <a:avLst/>
          </a:prstGeom>
        </p:spPr>
      </p:pic>
    </p:spTree>
    <p:extLst>
      <p:ext uri="{BB962C8B-B14F-4D97-AF65-F5344CB8AC3E}">
        <p14:creationId xmlns:p14="http://schemas.microsoft.com/office/powerpoint/2010/main" val="327155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t>Copyright IBD 2018</a:t>
            </a:r>
          </a:p>
        </p:txBody>
      </p:sp>
      <p:sp>
        <p:nvSpPr>
          <p:cNvPr id="6" name="Slide Number Placeholder 5"/>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81157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GB" dirty="0"/>
              <a:t>Copyright IBD 2018</a:t>
            </a:r>
          </a:p>
        </p:txBody>
      </p:sp>
      <p:sp>
        <p:nvSpPr>
          <p:cNvPr id="6" name="Slide Number Placeholder 5"/>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351232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r>
              <a:rPr lang="en-GB" dirty="0"/>
              <a:t>Copyright IBD 2018</a:t>
            </a:r>
          </a:p>
        </p:txBody>
      </p:sp>
      <p:sp>
        <p:nvSpPr>
          <p:cNvPr id="7" name="Slide Number Placeholder 6"/>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11216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GB" dirty="0"/>
              <a:t>Copyright IBD 2018</a:t>
            </a:r>
          </a:p>
        </p:txBody>
      </p:sp>
      <p:sp>
        <p:nvSpPr>
          <p:cNvPr id="9" name="Slide Number Placeholder 8"/>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27157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a:t>Copyright IBD 2018</a:t>
            </a:r>
          </a:p>
        </p:txBody>
      </p:sp>
      <p:sp>
        <p:nvSpPr>
          <p:cNvPr id="5" name="Slide Number Placeholder 4"/>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8053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Copyright IBD 2018</a:t>
            </a:r>
          </a:p>
        </p:txBody>
      </p:sp>
      <p:sp>
        <p:nvSpPr>
          <p:cNvPr id="4" name="Slide Number Placeholder 3"/>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248826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dirty="0"/>
              <a:t>Copyright IBD 2018</a:t>
            </a:r>
          </a:p>
        </p:txBody>
      </p:sp>
      <p:sp>
        <p:nvSpPr>
          <p:cNvPr id="7" name="Slide Number Placeholder 6"/>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377366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dirty="0"/>
              <a:t>Copyright IBD 2018</a:t>
            </a:r>
          </a:p>
        </p:txBody>
      </p:sp>
      <p:sp>
        <p:nvSpPr>
          <p:cNvPr id="7" name="Slide Number Placeholder 6"/>
          <p:cNvSpPr>
            <a:spLocks noGrp="1"/>
          </p:cNvSpPr>
          <p:nvPr>
            <p:ph type="sldNum" sz="quarter" idx="12"/>
          </p:nvPr>
        </p:nvSpPr>
        <p:spPr/>
        <p:txBody>
          <a:bodyPr/>
          <a:lstStyle/>
          <a:p>
            <a:fld id="{8221C575-4671-40B4-BB30-644F6BF27A5E}" type="slidenum">
              <a:rPr lang="en-GB" smtClean="0"/>
              <a:t>‹N°›</a:t>
            </a:fld>
            <a:endParaRPr lang="en-GB" dirty="0"/>
          </a:p>
        </p:txBody>
      </p:sp>
    </p:spTree>
    <p:extLst>
      <p:ext uri="{BB962C8B-B14F-4D97-AF65-F5344CB8AC3E}">
        <p14:creationId xmlns:p14="http://schemas.microsoft.com/office/powerpoint/2010/main" val="67749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2741"/>
            <a:ext cx="12192000" cy="1280625"/>
          </a:xfrm>
          <a:prstGeom prst="rect">
            <a:avLst/>
          </a:prstGeom>
        </p:spPr>
      </p:pic>
      <p:sp>
        <p:nvSpPr>
          <p:cNvPr id="2" name="Title Placeholder 1"/>
          <p:cNvSpPr>
            <a:spLocks noGrp="1"/>
          </p:cNvSpPr>
          <p:nvPr>
            <p:ph type="title"/>
          </p:nvPr>
        </p:nvSpPr>
        <p:spPr>
          <a:xfrm>
            <a:off x="609600" y="71552"/>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a:t>Copyright IBD 2018</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1C575-4671-40B4-BB30-644F6BF27A5E}" type="slidenum">
              <a:rPr lang="en-GB" smtClean="0"/>
              <a:t>‹N°›</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23393" y="6364206"/>
            <a:ext cx="1804121" cy="345184"/>
          </a:xfrm>
          <a:prstGeom prst="rect">
            <a:avLst/>
          </a:prstGeom>
        </p:spPr>
      </p:pic>
    </p:spTree>
    <p:extLst>
      <p:ext uri="{BB962C8B-B14F-4D97-AF65-F5344CB8AC3E}">
        <p14:creationId xmlns:p14="http://schemas.microsoft.com/office/powerpoint/2010/main" val="2758624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Copyright IBD 2018</a:t>
            </a:r>
          </a:p>
        </p:txBody>
      </p:sp>
      <p:sp>
        <p:nvSpPr>
          <p:cNvPr id="3" name="Slide Number Placeholder 2"/>
          <p:cNvSpPr>
            <a:spLocks noGrp="1"/>
          </p:cNvSpPr>
          <p:nvPr>
            <p:ph type="sldNum" sz="quarter" idx="12"/>
          </p:nvPr>
        </p:nvSpPr>
        <p:spPr/>
        <p:txBody>
          <a:bodyPr/>
          <a:lstStyle/>
          <a:p>
            <a:fld id="{8221C575-4671-40B4-BB30-644F6BF27A5E}" type="slidenum">
              <a:rPr lang="en-GB" smtClean="0"/>
              <a:t>1</a:t>
            </a:fld>
            <a:endParaRPr lang="en-GB" dirty="0"/>
          </a:p>
        </p:txBody>
      </p:sp>
      <p:sp>
        <p:nvSpPr>
          <p:cNvPr id="4" name="TextBox 3"/>
          <p:cNvSpPr txBox="1"/>
          <p:nvPr/>
        </p:nvSpPr>
        <p:spPr>
          <a:xfrm>
            <a:off x="3719736" y="4509120"/>
            <a:ext cx="6696744" cy="892552"/>
          </a:xfrm>
          <a:prstGeom prst="rect">
            <a:avLst/>
          </a:prstGeom>
          <a:noFill/>
        </p:spPr>
        <p:txBody>
          <a:bodyPr wrap="square" rtlCol="0">
            <a:spAutoFit/>
          </a:bodyPr>
          <a:lstStyle/>
          <a:p>
            <a:r>
              <a:rPr lang="en-GB" sz="2600" b="1" dirty="0">
                <a:solidFill>
                  <a:schemeClr val="bg1"/>
                </a:solidFill>
              </a:rPr>
              <a:t>IBD Masterclass III </a:t>
            </a:r>
          </a:p>
          <a:p>
            <a:endParaRPr lang="en-GB" sz="2600" b="1" dirty="0">
              <a:solidFill>
                <a:schemeClr val="bg1"/>
              </a:solidFill>
            </a:endParaRPr>
          </a:p>
        </p:txBody>
      </p:sp>
      <p:pic>
        <p:nvPicPr>
          <p:cNvPr id="6" name="Picture 5"/>
          <p:cNvPicPr>
            <a:picLocks noChangeAspect="1"/>
          </p:cNvPicPr>
          <p:nvPr/>
        </p:nvPicPr>
        <p:blipFill>
          <a:blip r:embed="rId3"/>
          <a:stretch>
            <a:fillRect/>
          </a:stretch>
        </p:blipFill>
        <p:spPr>
          <a:xfrm>
            <a:off x="1" y="0"/>
            <a:ext cx="12192000" cy="6867345"/>
          </a:xfrm>
          <a:prstGeom prst="rect">
            <a:avLst/>
          </a:prstGeom>
        </p:spPr>
      </p:pic>
      <p:sp>
        <p:nvSpPr>
          <p:cNvPr id="7" name="TextBox 6"/>
          <p:cNvSpPr txBox="1"/>
          <p:nvPr/>
        </p:nvSpPr>
        <p:spPr>
          <a:xfrm>
            <a:off x="432906" y="5171843"/>
            <a:ext cx="9983574" cy="1508105"/>
          </a:xfrm>
          <a:prstGeom prst="rect">
            <a:avLst/>
          </a:prstGeom>
          <a:noFill/>
        </p:spPr>
        <p:txBody>
          <a:bodyPr wrap="square" rtlCol="0">
            <a:spAutoFit/>
          </a:bodyPr>
          <a:lstStyle/>
          <a:p>
            <a:r>
              <a:rPr lang="en-GB" sz="3600" b="1" dirty="0">
                <a:solidFill>
                  <a:schemeClr val="bg1"/>
                </a:solidFill>
              </a:rPr>
              <a:t>Education for business and career success</a:t>
            </a:r>
          </a:p>
          <a:p>
            <a:r>
              <a:rPr lang="en-GB" sz="2800" b="1" dirty="0">
                <a:solidFill>
                  <a:schemeClr val="bg1"/>
                </a:solidFill>
              </a:rPr>
              <a:t>Dr Tim Cooper – IBD President</a:t>
            </a:r>
          </a:p>
          <a:p>
            <a:r>
              <a:rPr lang="en-GB" sz="2800" b="1" dirty="0">
                <a:solidFill>
                  <a:schemeClr val="bg1"/>
                </a:solidFill>
              </a:rPr>
              <a:t>June 2019</a:t>
            </a:r>
          </a:p>
        </p:txBody>
      </p:sp>
    </p:spTree>
    <p:extLst>
      <p:ext uri="{BB962C8B-B14F-4D97-AF65-F5344CB8AC3E}">
        <p14:creationId xmlns:p14="http://schemas.microsoft.com/office/powerpoint/2010/main" val="323260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Self-learning can be lonely...</a:t>
            </a:r>
          </a:p>
        </p:txBody>
      </p:sp>
      <p:sp>
        <p:nvSpPr>
          <p:cNvPr id="3" name="Content Placeholder 2"/>
          <p:cNvSpPr>
            <a:spLocks noGrp="1"/>
          </p:cNvSpPr>
          <p:nvPr>
            <p:ph idx="1"/>
          </p:nvPr>
        </p:nvSpPr>
        <p:spPr>
          <a:xfrm>
            <a:off x="609600" y="1830388"/>
            <a:ext cx="10972800" cy="4525963"/>
          </a:xfrm>
        </p:spPr>
        <p:txBody>
          <a:bodyPr>
            <a:normAutofit/>
          </a:bodyPr>
          <a:lstStyle/>
          <a:p>
            <a:pPr>
              <a:spcAft>
                <a:spcPts val="2400"/>
              </a:spcAft>
            </a:pPr>
            <a:r>
              <a:rPr lang="en-GB" sz="2400" dirty="0"/>
              <a:t>Diploma of Brewing distance learning has been replaced with modern online tutoring</a:t>
            </a:r>
          </a:p>
          <a:p>
            <a:pPr>
              <a:spcAft>
                <a:spcPts val="2400"/>
              </a:spcAft>
            </a:pPr>
            <a:r>
              <a:rPr lang="en-GB" sz="2400" dirty="0"/>
              <a:t>18 week program – whole Syllabus revision; exam preparation; answering of questions; expert guidance</a:t>
            </a:r>
          </a:p>
          <a:p>
            <a:pPr>
              <a:spcAft>
                <a:spcPts val="2400"/>
              </a:spcAft>
            </a:pPr>
            <a:r>
              <a:rPr lang="en-GB" sz="2400" dirty="0"/>
              <a:t>Tutors – 60 responses; 6 selected for pilot</a:t>
            </a:r>
          </a:p>
          <a:p>
            <a:pPr>
              <a:spcAft>
                <a:spcPts val="2400"/>
              </a:spcAft>
            </a:pPr>
            <a:r>
              <a:rPr lang="en-GB" sz="2400" dirty="0"/>
              <a:t>Tutors professionally trained in online tutoring</a:t>
            </a:r>
          </a:p>
          <a:p>
            <a:pPr>
              <a:spcAft>
                <a:spcPts val="2400"/>
              </a:spcAft>
            </a:pPr>
            <a:r>
              <a:rPr lang="en-GB" sz="2400" dirty="0"/>
              <a:t>Went live 14</a:t>
            </a:r>
            <a:r>
              <a:rPr lang="en-GB" sz="2400" baseline="30000" dirty="0"/>
              <a:t>th</a:t>
            </a:r>
            <a:r>
              <a:rPr lang="en-GB" sz="2400" dirty="0"/>
              <a:t> January 2019</a:t>
            </a:r>
          </a:p>
        </p:txBody>
      </p:sp>
      <p:sp>
        <p:nvSpPr>
          <p:cNvPr id="4" name="Footer Placeholder 3"/>
          <p:cNvSpPr>
            <a:spLocks noGrp="1"/>
          </p:cNvSpPr>
          <p:nvPr>
            <p:ph type="ftr" sz="quarter" idx="11"/>
          </p:nvPr>
        </p:nvSpPr>
        <p:spPr/>
        <p:txBody>
          <a:bodyPr/>
          <a:lstStyle/>
          <a:p>
            <a:r>
              <a:rPr lang="en-GB" dirty="0"/>
              <a:t>Copyright IBD 2018</a:t>
            </a:r>
          </a:p>
        </p:txBody>
      </p:sp>
      <p:sp>
        <p:nvSpPr>
          <p:cNvPr id="5" name="Slide Number Placeholder 4"/>
          <p:cNvSpPr>
            <a:spLocks noGrp="1"/>
          </p:cNvSpPr>
          <p:nvPr>
            <p:ph type="sldNum" sz="quarter" idx="12"/>
          </p:nvPr>
        </p:nvSpPr>
        <p:spPr/>
        <p:txBody>
          <a:bodyPr/>
          <a:lstStyle/>
          <a:p>
            <a:fld id="{8221C575-4671-40B4-BB30-644F6BF27A5E}" type="slidenum">
              <a:rPr lang="en-GB" smtClean="0"/>
              <a:t>10</a:t>
            </a:fld>
            <a:endParaRPr lang="en-GB" dirty="0"/>
          </a:p>
        </p:txBody>
      </p:sp>
    </p:spTree>
    <p:extLst>
      <p:ext uri="{BB962C8B-B14F-4D97-AF65-F5344CB8AC3E}">
        <p14:creationId xmlns:p14="http://schemas.microsoft.com/office/powerpoint/2010/main" val="383438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Tutor-guided learning</a:t>
            </a:r>
          </a:p>
        </p:txBody>
      </p:sp>
      <p:sp>
        <p:nvSpPr>
          <p:cNvPr id="3" name="Content Placeholder 2"/>
          <p:cNvSpPr>
            <a:spLocks noGrp="1"/>
          </p:cNvSpPr>
          <p:nvPr>
            <p:ph idx="1"/>
          </p:nvPr>
        </p:nvSpPr>
        <p:spPr/>
        <p:txBody>
          <a:bodyPr>
            <a:normAutofit lnSpcReduction="10000"/>
          </a:bodyPr>
          <a:lstStyle/>
          <a:p>
            <a:pPr>
              <a:spcAft>
                <a:spcPts val="1800"/>
              </a:spcAft>
            </a:pPr>
            <a:r>
              <a:rPr lang="en-GB" sz="2400" dirty="0"/>
              <a:t>Tutors can be located anywhere (currently Hong Kong, London, Cape Town, Dublin)</a:t>
            </a:r>
          </a:p>
          <a:p>
            <a:pPr>
              <a:spcAft>
                <a:spcPts val="1800"/>
              </a:spcAft>
            </a:pPr>
            <a:r>
              <a:rPr lang="en-GB" sz="2400" dirty="0"/>
              <a:t>Sessions staggered on different days / time zones</a:t>
            </a:r>
          </a:p>
          <a:p>
            <a:pPr>
              <a:spcAft>
                <a:spcPts val="1800"/>
              </a:spcAft>
            </a:pPr>
            <a:r>
              <a:rPr lang="en-GB" sz="2400" dirty="0"/>
              <a:t>Remunerated role</a:t>
            </a:r>
          </a:p>
          <a:p>
            <a:pPr>
              <a:spcAft>
                <a:spcPts val="1800"/>
              </a:spcAft>
            </a:pPr>
            <a:r>
              <a:rPr lang="en-GB" sz="2400" dirty="0"/>
              <a:t>All tutors use IBD developed tutoring slides to complement the online learning material</a:t>
            </a:r>
          </a:p>
          <a:p>
            <a:pPr>
              <a:spcAft>
                <a:spcPts val="1800"/>
              </a:spcAft>
            </a:pPr>
            <a:r>
              <a:rPr lang="en-GB" sz="2400" dirty="0"/>
              <a:t>All questions answered via internet forum</a:t>
            </a:r>
          </a:p>
          <a:p>
            <a:pPr>
              <a:spcAft>
                <a:spcPts val="1800"/>
              </a:spcAft>
            </a:pPr>
            <a:r>
              <a:rPr lang="en-GB" sz="2400" dirty="0"/>
              <a:t>All sessions recorded</a:t>
            </a:r>
          </a:p>
        </p:txBody>
      </p:sp>
      <p:sp>
        <p:nvSpPr>
          <p:cNvPr id="4" name="Footer Placeholder 3"/>
          <p:cNvSpPr>
            <a:spLocks noGrp="1"/>
          </p:cNvSpPr>
          <p:nvPr>
            <p:ph type="ftr" sz="quarter" idx="11"/>
          </p:nvPr>
        </p:nvSpPr>
        <p:spPr/>
        <p:txBody>
          <a:bodyPr/>
          <a:lstStyle/>
          <a:p>
            <a:r>
              <a:rPr lang="en-GB" dirty="0"/>
              <a:t>Copyright IBD 2018</a:t>
            </a:r>
          </a:p>
        </p:txBody>
      </p:sp>
      <p:sp>
        <p:nvSpPr>
          <p:cNvPr id="5" name="Slide Number Placeholder 4"/>
          <p:cNvSpPr>
            <a:spLocks noGrp="1"/>
          </p:cNvSpPr>
          <p:nvPr>
            <p:ph type="sldNum" sz="quarter" idx="12"/>
          </p:nvPr>
        </p:nvSpPr>
        <p:spPr/>
        <p:txBody>
          <a:bodyPr/>
          <a:lstStyle/>
          <a:p>
            <a:fld id="{8221C575-4671-40B4-BB30-644F6BF27A5E}" type="slidenum">
              <a:rPr lang="en-GB" smtClean="0"/>
              <a:t>11</a:t>
            </a:fld>
            <a:endParaRPr lang="en-GB" dirty="0"/>
          </a:p>
        </p:txBody>
      </p:sp>
    </p:spTree>
    <p:extLst>
      <p:ext uri="{BB962C8B-B14F-4D97-AF65-F5344CB8AC3E}">
        <p14:creationId xmlns:p14="http://schemas.microsoft.com/office/powerpoint/2010/main" val="351652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Innovations</a:t>
            </a:r>
          </a:p>
        </p:txBody>
      </p:sp>
      <p:sp>
        <p:nvSpPr>
          <p:cNvPr id="3" name="Content Placeholder 2"/>
          <p:cNvSpPr>
            <a:spLocks noGrp="1"/>
          </p:cNvSpPr>
          <p:nvPr>
            <p:ph idx="1"/>
          </p:nvPr>
        </p:nvSpPr>
        <p:spPr>
          <a:xfrm>
            <a:off x="609600" y="1830388"/>
            <a:ext cx="10972800" cy="4525963"/>
          </a:xfrm>
        </p:spPr>
        <p:txBody>
          <a:bodyPr>
            <a:normAutofit/>
          </a:bodyPr>
          <a:lstStyle/>
          <a:p>
            <a:pPr>
              <a:spcAft>
                <a:spcPts val="2400"/>
              </a:spcAft>
            </a:pPr>
            <a:r>
              <a:rPr lang="en-GB" sz="2400" dirty="0"/>
              <a:t>IBD ‘Partner Portal’</a:t>
            </a:r>
          </a:p>
          <a:p>
            <a:pPr>
              <a:spcAft>
                <a:spcPts val="2400"/>
              </a:spcAft>
            </a:pPr>
            <a:r>
              <a:rPr lang="en-GB" sz="2400" dirty="0"/>
              <a:t>IBD material can be accessed through branded Learning portal; additional company material can be incorporated, such as brand information and resources for learners</a:t>
            </a:r>
          </a:p>
          <a:p>
            <a:pPr>
              <a:spcAft>
                <a:spcPts val="2400"/>
              </a:spcAft>
            </a:pPr>
            <a:r>
              <a:rPr lang="en-GB" sz="2400" dirty="0"/>
              <a:t>IBD maintains the information and infrastructure</a:t>
            </a:r>
          </a:p>
          <a:p>
            <a:pPr>
              <a:spcAft>
                <a:spcPts val="2400"/>
              </a:spcAft>
            </a:pPr>
            <a:r>
              <a:rPr lang="en-GB" sz="2400" dirty="0"/>
              <a:t>Client has access to data – e.g. progress of students; items of learning difficulty that allow specific actions to be developed</a:t>
            </a:r>
          </a:p>
        </p:txBody>
      </p:sp>
      <p:sp>
        <p:nvSpPr>
          <p:cNvPr id="4" name="Footer Placeholder 3"/>
          <p:cNvSpPr>
            <a:spLocks noGrp="1"/>
          </p:cNvSpPr>
          <p:nvPr>
            <p:ph type="ftr" sz="quarter" idx="11"/>
          </p:nvPr>
        </p:nvSpPr>
        <p:spPr/>
        <p:txBody>
          <a:bodyPr/>
          <a:lstStyle/>
          <a:p>
            <a:r>
              <a:rPr lang="en-GB" dirty="0"/>
              <a:t>Copyright IBD 2018</a:t>
            </a:r>
          </a:p>
        </p:txBody>
      </p:sp>
      <p:sp>
        <p:nvSpPr>
          <p:cNvPr id="5" name="Slide Number Placeholder 4"/>
          <p:cNvSpPr>
            <a:spLocks noGrp="1"/>
          </p:cNvSpPr>
          <p:nvPr>
            <p:ph type="sldNum" sz="quarter" idx="12"/>
          </p:nvPr>
        </p:nvSpPr>
        <p:spPr/>
        <p:txBody>
          <a:bodyPr/>
          <a:lstStyle/>
          <a:p>
            <a:fld id="{8221C575-4671-40B4-BB30-644F6BF27A5E}" type="slidenum">
              <a:rPr lang="en-GB" smtClean="0"/>
              <a:t>12</a:t>
            </a:fld>
            <a:endParaRPr lang="en-GB" dirty="0"/>
          </a:p>
        </p:txBody>
      </p:sp>
    </p:spTree>
    <p:extLst>
      <p:ext uri="{BB962C8B-B14F-4D97-AF65-F5344CB8AC3E}">
        <p14:creationId xmlns:p14="http://schemas.microsoft.com/office/powerpoint/2010/main" val="134911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possible...rapid translation</a:t>
            </a:r>
          </a:p>
        </p:txBody>
      </p:sp>
      <p:sp>
        <p:nvSpPr>
          <p:cNvPr id="4" name="Footer Placeholder 3"/>
          <p:cNvSpPr>
            <a:spLocks noGrp="1"/>
          </p:cNvSpPr>
          <p:nvPr>
            <p:ph type="ftr" sz="quarter" idx="11"/>
          </p:nvPr>
        </p:nvSpPr>
        <p:spPr/>
        <p:txBody>
          <a:bodyPr/>
          <a:lstStyle/>
          <a:p>
            <a:r>
              <a:rPr lang="en-GB" dirty="0"/>
              <a:t>Copyright IBD 2018</a:t>
            </a:r>
          </a:p>
        </p:txBody>
      </p:sp>
      <p:sp>
        <p:nvSpPr>
          <p:cNvPr id="5" name="Slide Number Placeholder 4"/>
          <p:cNvSpPr>
            <a:spLocks noGrp="1"/>
          </p:cNvSpPr>
          <p:nvPr>
            <p:ph type="sldNum" sz="quarter" idx="12"/>
          </p:nvPr>
        </p:nvSpPr>
        <p:spPr/>
        <p:txBody>
          <a:bodyPr/>
          <a:lstStyle/>
          <a:p>
            <a:fld id="{8221C575-4671-40B4-BB30-644F6BF27A5E}" type="slidenum">
              <a:rPr lang="en-GB" smtClean="0"/>
              <a:t>13</a:t>
            </a:fld>
            <a:endParaRPr lang="en-GB" dirty="0"/>
          </a:p>
        </p:txBody>
      </p:sp>
      <p:pic>
        <p:nvPicPr>
          <p:cNvPr id="3" name="Picture 2"/>
          <p:cNvPicPr>
            <a:picLocks noChangeAspect="1"/>
          </p:cNvPicPr>
          <p:nvPr/>
        </p:nvPicPr>
        <p:blipFill>
          <a:blip r:embed="rId3"/>
          <a:stretch>
            <a:fillRect/>
          </a:stretch>
        </p:blipFill>
        <p:spPr>
          <a:xfrm>
            <a:off x="7029450" y="1895128"/>
            <a:ext cx="4747887" cy="4461223"/>
          </a:xfrm>
          <a:prstGeom prst="rect">
            <a:avLst/>
          </a:prstGeom>
        </p:spPr>
      </p:pic>
      <p:pic>
        <p:nvPicPr>
          <p:cNvPr id="10" name="Picture 9"/>
          <p:cNvPicPr>
            <a:picLocks noChangeAspect="1"/>
          </p:cNvPicPr>
          <p:nvPr/>
        </p:nvPicPr>
        <p:blipFill>
          <a:blip r:embed="rId4"/>
          <a:stretch>
            <a:fillRect/>
          </a:stretch>
        </p:blipFill>
        <p:spPr>
          <a:xfrm>
            <a:off x="215674" y="2132558"/>
            <a:ext cx="5381851" cy="3986361"/>
          </a:xfrm>
          <a:prstGeom prst="rect">
            <a:avLst/>
          </a:prstGeom>
        </p:spPr>
      </p:pic>
      <p:sp>
        <p:nvSpPr>
          <p:cNvPr id="11" name="Right Arrow 10"/>
          <p:cNvSpPr/>
          <p:nvPr/>
        </p:nvSpPr>
        <p:spPr>
          <a:xfrm>
            <a:off x="5905500" y="3790950"/>
            <a:ext cx="790575" cy="334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558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dirty="0"/>
              <a:t>Come and join us on the journey</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t="16034"/>
          <a:stretch/>
        </p:blipFill>
        <p:spPr>
          <a:xfrm>
            <a:off x="0" y="1173707"/>
            <a:ext cx="12290588" cy="5804017"/>
          </a:xfrm>
          <a:prstGeom prst="rect">
            <a:avLst/>
          </a:prstGeom>
        </p:spPr>
      </p:pic>
    </p:spTree>
    <p:extLst>
      <p:ext uri="{BB962C8B-B14F-4D97-AF65-F5344CB8AC3E}">
        <p14:creationId xmlns:p14="http://schemas.microsoft.com/office/powerpoint/2010/main" val="49976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Copyright IBD 2018</a:t>
            </a:r>
          </a:p>
        </p:txBody>
      </p:sp>
      <p:sp>
        <p:nvSpPr>
          <p:cNvPr id="3" name="Slide Number Placeholder 2"/>
          <p:cNvSpPr>
            <a:spLocks noGrp="1"/>
          </p:cNvSpPr>
          <p:nvPr>
            <p:ph type="sldNum" sz="quarter" idx="12"/>
          </p:nvPr>
        </p:nvSpPr>
        <p:spPr/>
        <p:txBody>
          <a:bodyPr/>
          <a:lstStyle/>
          <a:p>
            <a:fld id="{8221C575-4671-40B4-BB30-644F6BF27A5E}" type="slidenum">
              <a:rPr lang="en-GB" smtClean="0"/>
              <a:t>15</a:t>
            </a:fld>
            <a:endParaRPr lang="en-GB" dirty="0"/>
          </a:p>
        </p:txBody>
      </p:sp>
      <p:sp>
        <p:nvSpPr>
          <p:cNvPr id="4" name="TextBox 3"/>
          <p:cNvSpPr txBox="1"/>
          <p:nvPr/>
        </p:nvSpPr>
        <p:spPr>
          <a:xfrm>
            <a:off x="1132765" y="855759"/>
            <a:ext cx="9321420" cy="5078313"/>
          </a:xfrm>
          <a:prstGeom prst="rect">
            <a:avLst/>
          </a:prstGeom>
          <a:noFill/>
        </p:spPr>
        <p:txBody>
          <a:bodyPr wrap="square" rtlCol="0">
            <a:spAutoFit/>
          </a:bodyPr>
          <a:lstStyle/>
          <a:p>
            <a:r>
              <a:rPr lang="en-GB" sz="3600" b="1" dirty="0">
                <a:solidFill>
                  <a:schemeClr val="bg1"/>
                </a:solidFill>
              </a:rPr>
              <a:t>Thank you!</a:t>
            </a:r>
          </a:p>
          <a:p>
            <a:endParaRPr lang="en-GB" sz="3600" b="1" dirty="0">
              <a:solidFill>
                <a:schemeClr val="bg1"/>
              </a:solidFill>
            </a:endParaRPr>
          </a:p>
          <a:p>
            <a:endParaRPr lang="en-GB" sz="3600" b="1" dirty="0">
              <a:solidFill>
                <a:schemeClr val="bg1"/>
              </a:solidFill>
            </a:endParaRPr>
          </a:p>
          <a:p>
            <a:r>
              <a:rPr lang="en-GB" sz="6000" b="1" dirty="0">
                <a:solidFill>
                  <a:schemeClr val="bg1"/>
                </a:solidFill>
              </a:rPr>
              <a:t>For further information:</a:t>
            </a:r>
          </a:p>
          <a:p>
            <a:endParaRPr lang="en-GB" sz="6000" b="1" dirty="0">
              <a:solidFill>
                <a:schemeClr val="bg1"/>
              </a:solidFill>
            </a:endParaRPr>
          </a:p>
          <a:p>
            <a:r>
              <a:rPr lang="en-GB" sz="6000" b="1" dirty="0">
                <a:solidFill>
                  <a:schemeClr val="bg1"/>
                </a:solidFill>
              </a:rPr>
              <a:t>Jerry.avis@ibd.org.uk</a:t>
            </a:r>
          </a:p>
          <a:p>
            <a:endParaRPr lang="en-GB" sz="3600" b="1" dirty="0">
              <a:solidFill>
                <a:schemeClr val="bg1"/>
              </a:solidFill>
            </a:endParaRPr>
          </a:p>
        </p:txBody>
      </p:sp>
    </p:spTree>
    <p:extLst>
      <p:ext uri="{BB962C8B-B14F-4D97-AF65-F5344CB8AC3E}">
        <p14:creationId xmlns:p14="http://schemas.microsoft.com/office/powerpoint/2010/main" val="62300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71552"/>
            <a:ext cx="11856640" cy="889891"/>
          </a:xfrm>
        </p:spPr>
        <p:txBody>
          <a:bodyPr>
            <a:noAutofit/>
          </a:bodyPr>
          <a:lstStyle/>
          <a:p>
            <a:r>
              <a:rPr lang="en-GB" sz="4300" dirty="0"/>
              <a:t>We’ve come along way since 1886…</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396" t="9659" b="21162"/>
          <a:stretch/>
        </p:blipFill>
        <p:spPr>
          <a:xfrm>
            <a:off x="-123900" y="1023582"/>
            <a:ext cx="12315900" cy="5834418"/>
          </a:xfrm>
          <a:prstGeom prst="rect">
            <a:avLst/>
          </a:prstGeom>
          <a:noFill/>
          <a:ln>
            <a:noFill/>
          </a:ln>
        </p:spPr>
      </p:pic>
    </p:spTree>
    <p:extLst>
      <p:ext uri="{BB962C8B-B14F-4D97-AF65-F5344CB8AC3E}">
        <p14:creationId xmlns:p14="http://schemas.microsoft.com/office/powerpoint/2010/main" val="30729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38" y="207088"/>
            <a:ext cx="11905323" cy="889891"/>
          </a:xfrm>
        </p:spPr>
        <p:txBody>
          <a:bodyPr>
            <a:noAutofit/>
          </a:bodyPr>
          <a:lstStyle/>
          <a:p>
            <a:r>
              <a:rPr lang="en-GB" sz="3700" dirty="0"/>
              <a:t>Education has moved on, always on… anywhere…everywhere...on multiple platforms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t="15869"/>
          <a:stretch/>
        </p:blipFill>
        <p:spPr>
          <a:xfrm>
            <a:off x="0" y="1278391"/>
            <a:ext cx="12192000" cy="6848852"/>
          </a:xfrm>
          <a:prstGeom prst="rect">
            <a:avLst/>
          </a:prstGeom>
        </p:spPr>
      </p:pic>
    </p:spTree>
    <p:extLst>
      <p:ext uri="{BB962C8B-B14F-4D97-AF65-F5344CB8AC3E}">
        <p14:creationId xmlns:p14="http://schemas.microsoft.com/office/powerpoint/2010/main" val="382350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changing environment</a:t>
            </a:r>
          </a:p>
        </p:txBody>
      </p:sp>
      <p:sp>
        <p:nvSpPr>
          <p:cNvPr id="7" name="Content Placeholder 6"/>
          <p:cNvSpPr>
            <a:spLocks noGrp="1"/>
          </p:cNvSpPr>
          <p:nvPr>
            <p:ph idx="1"/>
          </p:nvPr>
        </p:nvSpPr>
        <p:spPr>
          <a:xfrm>
            <a:off x="609600" y="1367035"/>
            <a:ext cx="10972800" cy="4989316"/>
          </a:xfrm>
        </p:spPr>
        <p:txBody>
          <a:bodyPr/>
          <a:lstStyle/>
          <a:p>
            <a:r>
              <a:rPr lang="en-GB" dirty="0"/>
              <a:t>Global insights on modern adult learning show that learners want:</a:t>
            </a:r>
            <a:br>
              <a:rPr lang="en-GB" dirty="0"/>
            </a:br>
            <a:r>
              <a:rPr lang="en-GB" sz="1200" dirty="0"/>
              <a:t> </a:t>
            </a:r>
          </a:p>
          <a:p>
            <a:pPr lvl="1">
              <a:spcAft>
                <a:spcPts val="300"/>
              </a:spcAft>
              <a:buFont typeface="Arial" panose="020B0604020202020204" pitchFamily="34" charset="0"/>
              <a:buChar char="•"/>
            </a:pPr>
            <a:r>
              <a:rPr lang="en-GB" sz="2300" dirty="0"/>
              <a:t>to learn whilst working</a:t>
            </a:r>
          </a:p>
          <a:p>
            <a:pPr lvl="1">
              <a:spcAft>
                <a:spcPts val="300"/>
              </a:spcAft>
              <a:buFont typeface="Arial" panose="020B0604020202020204" pitchFamily="34" charset="0"/>
              <a:buChar char="•"/>
            </a:pPr>
            <a:r>
              <a:rPr lang="en-GB" sz="2300" dirty="0"/>
              <a:t>to take exams on a more frequent basis, with rapid result feedback</a:t>
            </a:r>
          </a:p>
          <a:p>
            <a:pPr lvl="1">
              <a:spcAft>
                <a:spcPts val="300"/>
              </a:spcAft>
              <a:buFont typeface="Arial" panose="020B0604020202020204" pitchFamily="34" charset="0"/>
              <a:buChar char="•"/>
            </a:pPr>
            <a:r>
              <a:rPr lang="en-GB" sz="2300" dirty="0"/>
              <a:t>a global reference point on qualifications</a:t>
            </a:r>
          </a:p>
          <a:p>
            <a:pPr lvl="1">
              <a:spcAft>
                <a:spcPts val="300"/>
              </a:spcAft>
              <a:buFont typeface="Arial" panose="020B0604020202020204" pitchFamily="34" charset="0"/>
              <a:buChar char="•"/>
            </a:pPr>
            <a:r>
              <a:rPr lang="en-GB" sz="2300" dirty="0"/>
              <a:t>to be able to know how they are doing during learning</a:t>
            </a:r>
          </a:p>
          <a:p>
            <a:pPr lvl="1">
              <a:spcAft>
                <a:spcPts val="300"/>
              </a:spcAft>
              <a:buFont typeface="Arial" panose="020B0604020202020204" pitchFamily="34" charset="0"/>
              <a:buChar char="•"/>
            </a:pPr>
            <a:r>
              <a:rPr lang="en-GB" sz="2300" dirty="0"/>
              <a:t>to be able to ‘talk’ to peers and experts over questions</a:t>
            </a:r>
          </a:p>
          <a:p>
            <a:pPr lvl="1">
              <a:spcAft>
                <a:spcPts val="300"/>
              </a:spcAft>
              <a:buFont typeface="Arial" panose="020B0604020202020204" pitchFamily="34" charset="0"/>
              <a:buChar char="•"/>
            </a:pPr>
            <a:r>
              <a:rPr lang="en-GB" sz="2300" dirty="0"/>
              <a:t>to learn in ‘bite’ sized portions rather than via intensive courses</a:t>
            </a:r>
          </a:p>
          <a:p>
            <a:pPr lvl="1">
              <a:spcAft>
                <a:spcPts val="300"/>
              </a:spcAft>
              <a:buFont typeface="Arial" panose="020B0604020202020204" pitchFamily="34" charset="0"/>
              <a:buChar char="•"/>
            </a:pPr>
            <a:r>
              <a:rPr lang="en-GB" sz="2300" dirty="0"/>
              <a:t>the learning experience to be more than text books or classroom lectures – for example,  videos, interactive models and even VR (!)</a:t>
            </a:r>
          </a:p>
          <a:p>
            <a:endParaRPr lang="en-GB" dirty="0"/>
          </a:p>
        </p:txBody>
      </p:sp>
      <p:sp>
        <p:nvSpPr>
          <p:cNvPr id="2" name="Footer Placeholder 1"/>
          <p:cNvSpPr>
            <a:spLocks noGrp="1"/>
          </p:cNvSpPr>
          <p:nvPr>
            <p:ph type="ftr" sz="quarter" idx="11"/>
          </p:nvPr>
        </p:nvSpPr>
        <p:spPr/>
        <p:txBody>
          <a:bodyPr/>
          <a:lstStyle/>
          <a:p>
            <a:r>
              <a:rPr lang="en-GB" dirty="0"/>
              <a:t>Copyright IBD 2018</a:t>
            </a:r>
          </a:p>
        </p:txBody>
      </p:sp>
      <p:sp>
        <p:nvSpPr>
          <p:cNvPr id="3" name="Slide Number Placeholder 2"/>
          <p:cNvSpPr>
            <a:spLocks noGrp="1"/>
          </p:cNvSpPr>
          <p:nvPr>
            <p:ph type="sldNum" sz="quarter" idx="12"/>
          </p:nvPr>
        </p:nvSpPr>
        <p:spPr/>
        <p:txBody>
          <a:bodyPr/>
          <a:lstStyle/>
          <a:p>
            <a:fld id="{8221C575-4671-40B4-BB30-644F6BF27A5E}" type="slidenum">
              <a:rPr lang="en-GB" smtClean="0"/>
              <a:t>4</a:t>
            </a:fld>
            <a:endParaRPr lang="en-GB" dirty="0"/>
          </a:p>
        </p:txBody>
      </p:sp>
    </p:spTree>
    <p:extLst>
      <p:ext uri="{BB962C8B-B14F-4D97-AF65-F5344CB8AC3E}">
        <p14:creationId xmlns:p14="http://schemas.microsoft.com/office/powerpoint/2010/main" val="20096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Our response</a:t>
            </a:r>
          </a:p>
        </p:txBody>
      </p:sp>
      <p:sp>
        <p:nvSpPr>
          <p:cNvPr id="6" name="Content Placeholder 5"/>
          <p:cNvSpPr>
            <a:spLocks noGrp="1"/>
          </p:cNvSpPr>
          <p:nvPr>
            <p:ph idx="1"/>
          </p:nvPr>
        </p:nvSpPr>
        <p:spPr>
          <a:xfrm>
            <a:off x="363070" y="2195513"/>
            <a:ext cx="11465859" cy="4525963"/>
          </a:xfrm>
        </p:spPr>
        <p:txBody>
          <a:bodyPr>
            <a:normAutofit/>
          </a:bodyPr>
          <a:lstStyle/>
          <a:p>
            <a:pPr marL="285750" indent="-285750">
              <a:spcAft>
                <a:spcPts val="2400"/>
              </a:spcAft>
            </a:pPr>
            <a:r>
              <a:rPr lang="en-GB" sz="2400" dirty="0"/>
              <a:t>Complete re-write of learning material (Syllabus largely unchanged)</a:t>
            </a:r>
          </a:p>
          <a:p>
            <a:pPr marL="285750" indent="-285750">
              <a:spcAft>
                <a:spcPts val="2400"/>
              </a:spcAft>
            </a:pPr>
            <a:r>
              <a:rPr lang="en-GB" sz="2400" dirty="0"/>
              <a:t>Material written in a conversational style, with a global mind-set and recognising that for many of our customers English is not their first language</a:t>
            </a:r>
          </a:p>
          <a:p>
            <a:pPr marL="285750" indent="-285750">
              <a:spcAft>
                <a:spcPts val="2400"/>
              </a:spcAft>
            </a:pPr>
            <a:r>
              <a:rPr lang="en-GB" sz="2400" dirty="0"/>
              <a:t>All learning material taken online and structured to support modern adult learning</a:t>
            </a:r>
          </a:p>
          <a:p>
            <a:pPr marL="285750" indent="-285750">
              <a:spcAft>
                <a:spcPts val="2400"/>
              </a:spcAft>
            </a:pPr>
            <a:r>
              <a:rPr lang="en-GB" sz="2400" dirty="0"/>
              <a:t>Rigorous process used to ensure material is relevant, correct and well-explained</a:t>
            </a:r>
          </a:p>
        </p:txBody>
      </p:sp>
      <p:sp>
        <p:nvSpPr>
          <p:cNvPr id="2" name="Footer Placeholder 1"/>
          <p:cNvSpPr>
            <a:spLocks noGrp="1"/>
          </p:cNvSpPr>
          <p:nvPr>
            <p:ph type="ftr" sz="quarter" idx="11"/>
          </p:nvPr>
        </p:nvSpPr>
        <p:spPr/>
        <p:txBody>
          <a:bodyPr/>
          <a:lstStyle/>
          <a:p>
            <a:r>
              <a:rPr lang="en-GB" dirty="0"/>
              <a:t>Copyright IBD 2018</a:t>
            </a:r>
          </a:p>
        </p:txBody>
      </p:sp>
      <p:sp>
        <p:nvSpPr>
          <p:cNvPr id="3" name="Slide Number Placeholder 2"/>
          <p:cNvSpPr>
            <a:spLocks noGrp="1"/>
          </p:cNvSpPr>
          <p:nvPr>
            <p:ph type="sldNum" sz="quarter" idx="12"/>
          </p:nvPr>
        </p:nvSpPr>
        <p:spPr/>
        <p:txBody>
          <a:bodyPr/>
          <a:lstStyle/>
          <a:p>
            <a:fld id="{8221C575-4671-40B4-BB30-644F6BF27A5E}" type="slidenum">
              <a:rPr lang="en-GB" smtClean="0"/>
              <a:t>5</a:t>
            </a:fld>
            <a:endParaRPr lang="en-GB" dirty="0"/>
          </a:p>
        </p:txBody>
      </p:sp>
    </p:spTree>
    <p:extLst>
      <p:ext uri="{BB962C8B-B14F-4D97-AF65-F5344CB8AC3E}">
        <p14:creationId xmlns:p14="http://schemas.microsoft.com/office/powerpoint/2010/main" val="51497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E9B9D7E-7F70-0C46-BE85-6995D364E8A6}"/>
              </a:ext>
            </a:extLst>
          </p:cNvPr>
          <p:cNvSpPr txBox="1">
            <a:spLocks/>
          </p:cNvSpPr>
          <p:nvPr/>
        </p:nvSpPr>
        <p:spPr>
          <a:xfrm>
            <a:off x="718391" y="365054"/>
            <a:ext cx="9367305" cy="56682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0"/>
              </a:spcBef>
            </a:pPr>
            <a:r>
              <a:rPr lang="en-GB" sz="3600" b="1" spc="600" dirty="0">
                <a:solidFill>
                  <a:schemeClr val="bg1"/>
                </a:solidFill>
                <a:latin typeface="Arial" panose="020B0604020202020204" pitchFamily="34" charset="0"/>
                <a:cs typeface="Arial" panose="020B0604020202020204" pitchFamily="34" charset="0"/>
              </a:rPr>
              <a:t>SUMMARY OF QUALIFICATIONS</a:t>
            </a:r>
          </a:p>
        </p:txBody>
      </p:sp>
      <p:sp>
        <p:nvSpPr>
          <p:cNvPr id="3" name="object 4">
            <a:extLst>
              <a:ext uri="{FF2B5EF4-FFF2-40B4-BE49-F238E27FC236}">
                <a16:creationId xmlns:a16="http://schemas.microsoft.com/office/drawing/2014/main" id="{E0876622-9230-EE48-80F6-E04A08E1533D}"/>
              </a:ext>
            </a:extLst>
          </p:cNvPr>
          <p:cNvSpPr/>
          <p:nvPr/>
        </p:nvSpPr>
        <p:spPr>
          <a:xfrm>
            <a:off x="2325534" y="727948"/>
            <a:ext cx="8168084" cy="5903321"/>
          </a:xfrm>
          <a:custGeom>
            <a:avLst/>
            <a:gdLst/>
            <a:ahLst/>
            <a:cxnLst/>
            <a:rect l="l" t="t" r="r" b="b"/>
            <a:pathLst>
              <a:path w="6827519" h="4797425">
                <a:moveTo>
                  <a:pt x="6827113" y="0"/>
                </a:moveTo>
                <a:lnTo>
                  <a:pt x="5086629" y="230085"/>
                </a:lnTo>
                <a:lnTo>
                  <a:pt x="5263896" y="460819"/>
                </a:lnTo>
                <a:lnTo>
                  <a:pt x="0" y="4505198"/>
                </a:lnTo>
                <a:lnTo>
                  <a:pt x="224202" y="4797000"/>
                </a:lnTo>
                <a:lnTo>
                  <a:pt x="1546833" y="4797000"/>
                </a:lnTo>
                <a:lnTo>
                  <a:pt x="5979058" y="1391615"/>
                </a:lnTo>
                <a:lnTo>
                  <a:pt x="6251721" y="1391615"/>
                </a:lnTo>
                <a:lnTo>
                  <a:pt x="6827113" y="0"/>
                </a:lnTo>
                <a:close/>
              </a:path>
              <a:path w="6827519" h="4797425">
                <a:moveTo>
                  <a:pt x="6251721" y="1391615"/>
                </a:moveTo>
                <a:lnTo>
                  <a:pt x="5979058" y="1391615"/>
                </a:lnTo>
                <a:lnTo>
                  <a:pt x="6156325" y="1622336"/>
                </a:lnTo>
                <a:lnTo>
                  <a:pt x="6251721" y="1391615"/>
                </a:lnTo>
                <a:close/>
              </a:path>
            </a:pathLst>
          </a:custGeom>
          <a:gradFill flip="none" rotWithShape="1">
            <a:gsLst>
              <a:gs pos="50000">
                <a:srgbClr val="CD8B26">
                  <a:alpha val="30000"/>
                </a:srgbClr>
              </a:gs>
              <a:gs pos="100000">
                <a:srgbClr val="CD8B26">
                  <a:tint val="23500"/>
                  <a:satMod val="160000"/>
                  <a:alpha val="0"/>
                </a:srgbClr>
              </a:gs>
            </a:gsLst>
            <a:lin ang="7800000" scaled="0"/>
            <a:tileRect/>
          </a:gra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sp>
        <p:nvSpPr>
          <p:cNvPr id="4" name="object 5">
            <a:extLst>
              <a:ext uri="{FF2B5EF4-FFF2-40B4-BE49-F238E27FC236}">
                <a16:creationId xmlns:a16="http://schemas.microsoft.com/office/drawing/2014/main" id="{CD54879E-54B0-E74D-AE4B-8D99D3FACD90}"/>
              </a:ext>
            </a:extLst>
          </p:cNvPr>
          <p:cNvSpPr txBox="1"/>
          <p:nvPr/>
        </p:nvSpPr>
        <p:spPr>
          <a:xfrm>
            <a:off x="3781372" y="5123710"/>
            <a:ext cx="1259205" cy="648896"/>
          </a:xfrm>
          <a:prstGeom prst="rect">
            <a:avLst/>
          </a:prstGeom>
        </p:spPr>
        <p:style>
          <a:lnRef idx="0">
            <a:scrgbClr r="0" g="0" b="0"/>
          </a:lnRef>
          <a:fillRef idx="0">
            <a:scrgbClr r="0" g="0" b="0"/>
          </a:fillRef>
          <a:effectRef idx="0">
            <a:scrgbClr r="0" g="0" b="0"/>
          </a:effectRef>
          <a:fontRef idx="major"/>
        </p:style>
        <p:txBody>
          <a:bodyPr vert="horz" wrap="square" lIns="0" tIns="381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gn="ctr">
              <a:lnSpc>
                <a:spcPct val="100000"/>
              </a:lnSpc>
              <a:spcBef>
                <a:spcPts val="300"/>
              </a:spcBef>
            </a:pPr>
            <a:r>
              <a:rPr lang="en-GB" sz="1400" b="1" spc="-20" dirty="0">
                <a:solidFill>
                  <a:srgbClr val="6D6E71"/>
                </a:solidFill>
                <a:latin typeface="Arial" panose="020B0604020202020204" pitchFamily="34" charset="0"/>
                <a:cs typeface="Arial" panose="020B0604020202020204" pitchFamily="34" charset="0"/>
              </a:rPr>
              <a:t>FOUNDATION</a:t>
            </a:r>
            <a:endParaRPr lang="en-GB" sz="1400" b="1" dirty="0">
              <a:latin typeface="Arial" panose="020B0604020202020204" pitchFamily="34" charset="0"/>
              <a:cs typeface="Arial" panose="020B0604020202020204" pitchFamily="34" charset="0"/>
            </a:endParaRPr>
          </a:p>
          <a:p>
            <a:pPr marL="72390" indent="-59690" algn="ctr">
              <a:lnSpc>
                <a:spcPct val="100000"/>
              </a:lnSpc>
              <a:spcBef>
                <a:spcPts val="150"/>
              </a:spcBef>
              <a:buChar char="•"/>
              <a:tabLst>
                <a:tab pos="73025" algn="l"/>
              </a:tabLst>
            </a:pPr>
            <a:r>
              <a:rPr sz="1200" spc="-5" dirty="0">
                <a:solidFill>
                  <a:srgbClr val="6D6E71"/>
                </a:solidFill>
                <a:latin typeface="Arial" panose="020B0604020202020204" pitchFamily="34" charset="0"/>
                <a:cs typeface="Arial" panose="020B0604020202020204" pitchFamily="34" charset="0"/>
              </a:rPr>
              <a:t>Brew/Pack </a:t>
            </a:r>
            <a:br>
              <a:rPr lang="en-GB" sz="1200" spc="-5" dirty="0">
                <a:solidFill>
                  <a:srgbClr val="6D6E71"/>
                </a:solidFill>
                <a:latin typeface="Arial" panose="020B0604020202020204" pitchFamily="34" charset="0"/>
                <a:cs typeface="Arial" panose="020B0604020202020204" pitchFamily="34" charset="0"/>
              </a:rPr>
            </a:br>
            <a:r>
              <a:rPr sz="1200" dirty="0">
                <a:solidFill>
                  <a:srgbClr val="6D6E71"/>
                </a:solidFill>
                <a:latin typeface="Arial" panose="020B0604020202020204" pitchFamily="34" charset="0"/>
                <a:cs typeface="Arial" panose="020B0604020202020204" pitchFamily="34" charset="0"/>
              </a:rPr>
              <a:t>•</a:t>
            </a:r>
            <a:r>
              <a:rPr sz="1200" spc="-20" dirty="0">
                <a:solidFill>
                  <a:srgbClr val="6D6E71"/>
                </a:solidFill>
                <a:latin typeface="Arial" panose="020B0604020202020204" pitchFamily="34" charset="0"/>
                <a:cs typeface="Arial" panose="020B0604020202020204" pitchFamily="34" charset="0"/>
              </a:rPr>
              <a:t> </a:t>
            </a:r>
            <a:r>
              <a:rPr sz="1200" spc="-5" dirty="0">
                <a:solidFill>
                  <a:srgbClr val="6D6E71"/>
                </a:solidFill>
                <a:latin typeface="Arial" panose="020B0604020202020204" pitchFamily="34" charset="0"/>
                <a:cs typeface="Arial" panose="020B0604020202020204" pitchFamily="34" charset="0"/>
              </a:rPr>
              <a:t>Distilling</a:t>
            </a:r>
            <a:endParaRPr sz="1200" dirty="0">
              <a:latin typeface="Arial" panose="020B0604020202020204" pitchFamily="34" charset="0"/>
              <a:cs typeface="Arial" panose="020B0604020202020204" pitchFamily="34" charset="0"/>
            </a:endParaRPr>
          </a:p>
        </p:txBody>
      </p:sp>
      <p:sp>
        <p:nvSpPr>
          <p:cNvPr id="5" name="object 17">
            <a:extLst>
              <a:ext uri="{FF2B5EF4-FFF2-40B4-BE49-F238E27FC236}">
                <a16:creationId xmlns:a16="http://schemas.microsoft.com/office/drawing/2014/main" id="{49BD37DD-2B11-CF40-8CB5-B4C3FEB222E1}"/>
              </a:ext>
            </a:extLst>
          </p:cNvPr>
          <p:cNvSpPr txBox="1"/>
          <p:nvPr/>
        </p:nvSpPr>
        <p:spPr>
          <a:xfrm>
            <a:off x="5866635" y="6058573"/>
            <a:ext cx="3444240" cy="120014"/>
          </a:xfrm>
          <a:prstGeom prst="rect">
            <a:avLst/>
          </a:prstGeom>
        </p:spPr>
        <p:style>
          <a:lnRef idx="0">
            <a:scrgbClr r="0" g="0" b="0"/>
          </a:lnRef>
          <a:fillRef idx="0">
            <a:scrgbClr r="0" g="0" b="0"/>
          </a:fillRef>
          <a:effectRef idx="0">
            <a:scrgbClr r="0" g="0" b="0"/>
          </a:effectRef>
          <a:fontRef idx="major"/>
        </p:style>
        <p:txBody>
          <a:bodyPr vert="horz" wrap="square" lIns="0" tIns="23495"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185"/>
              </a:spcBef>
            </a:pPr>
            <a:r>
              <a:rPr sz="500" b="1" dirty="0">
                <a:solidFill>
                  <a:srgbClr val="FFFFFF"/>
                </a:solidFill>
                <a:latin typeface="LuloCleanW01-OneBold"/>
                <a:cs typeface="LuloCleanW01-OneBold"/>
              </a:rPr>
              <a:t>ibd </a:t>
            </a:r>
            <a:r>
              <a:rPr sz="500" b="1" spc="-5" dirty="0">
                <a:solidFill>
                  <a:srgbClr val="FFFFFF"/>
                </a:solidFill>
                <a:latin typeface="LuloCleanW01-OneBold"/>
                <a:cs typeface="LuloCleanW01-OneBold"/>
              </a:rPr>
              <a:t>partnership </a:t>
            </a:r>
            <a:r>
              <a:rPr sz="500" b="1" dirty="0">
                <a:solidFill>
                  <a:srgbClr val="FFFFFF"/>
                </a:solidFill>
                <a:latin typeface="LuloCleanW01-OneBold"/>
                <a:cs typeface="LuloCleanW01-OneBold"/>
              </a:rPr>
              <a:t>programme | OUR </a:t>
            </a:r>
            <a:r>
              <a:rPr sz="500" b="1" spc="-10" dirty="0">
                <a:solidFill>
                  <a:srgbClr val="FFFFFF"/>
                </a:solidFill>
                <a:latin typeface="LuloCleanW01-OneBold"/>
                <a:cs typeface="LuloCleanW01-OneBold"/>
              </a:rPr>
              <a:t>APPROACH </a:t>
            </a:r>
            <a:r>
              <a:rPr sz="500" b="1" dirty="0">
                <a:solidFill>
                  <a:srgbClr val="FFFFFF"/>
                </a:solidFill>
                <a:latin typeface="LuloCleanW01-OneBold"/>
                <a:cs typeface="LuloCleanW01-OneBold"/>
              </a:rPr>
              <a:t>TO </a:t>
            </a:r>
            <a:r>
              <a:rPr sz="500" b="1" spc="-5" dirty="0">
                <a:solidFill>
                  <a:srgbClr val="FFFFFF"/>
                </a:solidFill>
                <a:latin typeface="LuloCleanW01-OneBold"/>
                <a:cs typeface="LuloCleanW01-OneBold"/>
              </a:rPr>
              <a:t>PARTNERSHIP</a:t>
            </a:r>
            <a:r>
              <a:rPr sz="500" b="1" spc="190" dirty="0">
                <a:solidFill>
                  <a:srgbClr val="FFFFFF"/>
                </a:solidFill>
                <a:latin typeface="LuloCleanW01-OneBold"/>
                <a:cs typeface="LuloCleanW01-OneBold"/>
              </a:rPr>
              <a:t> </a:t>
            </a:r>
            <a:r>
              <a:rPr sz="500" b="1" dirty="0">
                <a:solidFill>
                  <a:srgbClr val="FFFFFF"/>
                </a:solidFill>
                <a:latin typeface="LuloCleanW01-OneBold"/>
                <a:cs typeface="LuloCleanW01-OneBold"/>
              </a:rPr>
              <a:t>10</a:t>
            </a:r>
            <a:endParaRPr sz="500">
              <a:latin typeface="LuloCleanW01-OneBold"/>
              <a:cs typeface="LuloCleanW01-OneBold"/>
            </a:endParaRPr>
          </a:p>
        </p:txBody>
      </p:sp>
      <p:sp>
        <p:nvSpPr>
          <p:cNvPr id="6" name="object 6">
            <a:extLst>
              <a:ext uri="{FF2B5EF4-FFF2-40B4-BE49-F238E27FC236}">
                <a16:creationId xmlns:a16="http://schemas.microsoft.com/office/drawing/2014/main" id="{9713055C-65CC-0E45-A558-560DD196E1A1}"/>
              </a:ext>
            </a:extLst>
          </p:cNvPr>
          <p:cNvSpPr txBox="1"/>
          <p:nvPr/>
        </p:nvSpPr>
        <p:spPr>
          <a:xfrm>
            <a:off x="4457835" y="3805975"/>
            <a:ext cx="2791859" cy="1061829"/>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3495" marR="5080" indent="179705" algn="ctr">
              <a:spcBef>
                <a:spcPts val="100"/>
              </a:spcBef>
            </a:pPr>
            <a:r>
              <a:rPr lang="en-GB" sz="1400" b="1" dirty="0">
                <a:solidFill>
                  <a:srgbClr val="006D77"/>
                </a:solidFill>
                <a:latin typeface="Arial" panose="020B0604020202020204" pitchFamily="34" charset="0"/>
                <a:cs typeface="Arial" panose="020B0604020202020204" pitchFamily="34" charset="0"/>
              </a:rPr>
              <a:t>GENERAL</a:t>
            </a:r>
          </a:p>
          <a:p>
            <a:pPr marL="23495" marR="5080" indent="179705" algn="ctr">
              <a:spcBef>
                <a:spcPts val="100"/>
              </a:spcBef>
            </a:pPr>
            <a:r>
              <a:rPr lang="en-GB" sz="1400" b="1" dirty="0">
                <a:solidFill>
                  <a:srgbClr val="006D77"/>
                </a:solidFill>
                <a:latin typeface="Arial" panose="020B0604020202020204" pitchFamily="34" charset="0"/>
                <a:cs typeface="Arial" panose="020B0604020202020204" pitchFamily="34" charset="0"/>
              </a:rPr>
              <a:t>CERTIFI</a:t>
            </a:r>
            <a:r>
              <a:rPr lang="en-GB" sz="1400" b="1" spc="-35" dirty="0">
                <a:solidFill>
                  <a:srgbClr val="006D77"/>
                </a:solidFill>
                <a:latin typeface="Arial" panose="020B0604020202020204" pitchFamily="34" charset="0"/>
                <a:cs typeface="Arial" panose="020B0604020202020204" pitchFamily="34" charset="0"/>
              </a:rPr>
              <a:t>C</a:t>
            </a:r>
            <a:r>
              <a:rPr lang="en-GB" sz="1400" b="1" spc="-120" dirty="0">
                <a:solidFill>
                  <a:srgbClr val="006D77"/>
                </a:solidFill>
                <a:latin typeface="Arial" panose="020B0604020202020204" pitchFamily="34" charset="0"/>
                <a:cs typeface="Arial" panose="020B0604020202020204" pitchFamily="34" charset="0"/>
              </a:rPr>
              <a:t>A</a:t>
            </a:r>
            <a:r>
              <a:rPr lang="en-GB" sz="1400" b="1" dirty="0">
                <a:solidFill>
                  <a:srgbClr val="006D77"/>
                </a:solidFill>
                <a:latin typeface="Arial" panose="020B0604020202020204" pitchFamily="34" charset="0"/>
                <a:cs typeface="Arial" panose="020B0604020202020204" pitchFamily="34" charset="0"/>
              </a:rPr>
              <a:t>TE</a:t>
            </a:r>
            <a:endParaRPr sz="1400" dirty="0">
              <a:latin typeface="Arial" panose="020B0604020202020204" pitchFamily="34" charset="0"/>
              <a:cs typeface="Arial" panose="020B0604020202020204" pitchFamily="34" charset="0"/>
            </a:endParaRPr>
          </a:p>
          <a:p>
            <a:pPr marL="72390" indent="-59690" algn="ctr">
              <a:spcBef>
                <a:spcPts val="370"/>
              </a:spcBef>
              <a:buChar char="•"/>
              <a:tabLst>
                <a:tab pos="73025" algn="l"/>
              </a:tabLst>
            </a:pPr>
            <a:r>
              <a:rPr sz="1200" spc="-5" dirty="0">
                <a:solidFill>
                  <a:srgbClr val="006D77"/>
                </a:solidFill>
                <a:latin typeface="Arial" panose="020B0604020202020204" pitchFamily="34" charset="0"/>
                <a:cs typeface="Arial" panose="020B0604020202020204" pitchFamily="34" charset="0"/>
              </a:rPr>
              <a:t>Brew </a:t>
            </a:r>
            <a:r>
              <a:rPr sz="1200" dirty="0">
                <a:solidFill>
                  <a:srgbClr val="006D77"/>
                </a:solidFill>
                <a:latin typeface="Arial" panose="020B0604020202020204" pitchFamily="34" charset="0"/>
                <a:cs typeface="Arial" panose="020B0604020202020204" pitchFamily="34" charset="0"/>
              </a:rPr>
              <a:t>•</a:t>
            </a:r>
            <a:r>
              <a:rPr sz="1200" spc="-10" dirty="0">
                <a:solidFill>
                  <a:srgbClr val="006D77"/>
                </a:solidFill>
                <a:latin typeface="Arial" panose="020B0604020202020204" pitchFamily="34" charset="0"/>
                <a:cs typeface="Arial" panose="020B0604020202020204" pitchFamily="34" charset="0"/>
              </a:rPr>
              <a:t> </a:t>
            </a:r>
            <a:r>
              <a:rPr sz="1200" spc="-5" dirty="0">
                <a:solidFill>
                  <a:srgbClr val="006D77"/>
                </a:solidFill>
                <a:latin typeface="Arial" panose="020B0604020202020204" pitchFamily="34" charset="0"/>
                <a:cs typeface="Arial" panose="020B0604020202020204" pitchFamily="34" charset="0"/>
              </a:rPr>
              <a:t>Distilling</a:t>
            </a:r>
            <a:endParaRPr sz="1200" dirty="0">
              <a:latin typeface="Arial" panose="020B0604020202020204" pitchFamily="34" charset="0"/>
              <a:cs typeface="Arial" panose="020B0604020202020204" pitchFamily="34" charset="0"/>
            </a:endParaRPr>
          </a:p>
          <a:p>
            <a:pPr marL="72390" indent="-59690" algn="ctr">
              <a:buChar char="•"/>
              <a:tabLst>
                <a:tab pos="73025" algn="l"/>
              </a:tabLst>
            </a:pPr>
            <a:r>
              <a:rPr sz="1200" spc="-5" dirty="0">
                <a:solidFill>
                  <a:srgbClr val="006D77"/>
                </a:solidFill>
                <a:latin typeface="Arial" panose="020B0604020202020204" pitchFamily="34" charset="0"/>
                <a:cs typeface="Arial" panose="020B0604020202020204" pitchFamily="34" charset="0"/>
              </a:rPr>
              <a:t>Beer </a:t>
            </a:r>
            <a:r>
              <a:rPr sz="1200" dirty="0">
                <a:solidFill>
                  <a:srgbClr val="006D77"/>
                </a:solidFill>
                <a:latin typeface="Arial" panose="020B0604020202020204" pitchFamily="34" charset="0"/>
                <a:cs typeface="Arial" panose="020B0604020202020204" pitchFamily="34" charset="0"/>
              </a:rPr>
              <a:t>Pack• Spirit</a:t>
            </a:r>
            <a:r>
              <a:rPr sz="1200" spc="-30" dirty="0">
                <a:solidFill>
                  <a:srgbClr val="006D77"/>
                </a:solidFill>
                <a:latin typeface="Arial" panose="020B0604020202020204" pitchFamily="34" charset="0"/>
                <a:cs typeface="Arial" panose="020B0604020202020204" pitchFamily="34" charset="0"/>
              </a:rPr>
              <a:t> </a:t>
            </a:r>
            <a:r>
              <a:rPr sz="1200" dirty="0">
                <a:solidFill>
                  <a:srgbClr val="006D77"/>
                </a:solidFill>
                <a:latin typeface="Arial" panose="020B0604020202020204" pitchFamily="34" charset="0"/>
                <a:cs typeface="Arial" panose="020B0604020202020204" pitchFamily="34" charset="0"/>
              </a:rPr>
              <a:t>pack</a:t>
            </a:r>
            <a:endParaRPr sz="1200" dirty="0">
              <a:latin typeface="Arial" panose="020B0604020202020204" pitchFamily="34" charset="0"/>
              <a:cs typeface="Arial" panose="020B0604020202020204" pitchFamily="34" charset="0"/>
            </a:endParaRPr>
          </a:p>
          <a:p>
            <a:pPr marL="72390" indent="-59690" algn="ctr">
              <a:buChar char="•"/>
              <a:tabLst>
                <a:tab pos="73025" algn="l"/>
              </a:tabLst>
            </a:pPr>
            <a:r>
              <a:rPr sz="1200" dirty="0">
                <a:solidFill>
                  <a:srgbClr val="006D77"/>
                </a:solidFill>
                <a:latin typeface="Arial" panose="020B0604020202020204" pitchFamily="34" charset="0"/>
                <a:cs typeface="Arial" panose="020B0604020202020204" pitchFamily="34" charset="0"/>
              </a:rPr>
              <a:t>Malting •</a:t>
            </a:r>
            <a:r>
              <a:rPr sz="1200" spc="-10" dirty="0">
                <a:solidFill>
                  <a:srgbClr val="006D77"/>
                </a:solidFill>
                <a:latin typeface="Arial" panose="020B0604020202020204" pitchFamily="34" charset="0"/>
                <a:cs typeface="Arial" panose="020B0604020202020204" pitchFamily="34" charset="0"/>
              </a:rPr>
              <a:t> </a:t>
            </a:r>
            <a:r>
              <a:rPr sz="1200" spc="-5" dirty="0">
                <a:solidFill>
                  <a:srgbClr val="006D77"/>
                </a:solidFill>
                <a:latin typeface="Arial" panose="020B0604020202020204" pitchFamily="34" charset="0"/>
                <a:cs typeface="Arial" panose="020B0604020202020204" pitchFamily="34" charset="0"/>
              </a:rPr>
              <a:t>Cider</a:t>
            </a:r>
            <a:endParaRPr sz="1200" dirty="0">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B233F8D8-7C75-2E48-A573-F297A138CCF2}"/>
              </a:ext>
            </a:extLst>
          </p:cNvPr>
          <p:cNvSpPr txBox="1"/>
          <p:nvPr/>
        </p:nvSpPr>
        <p:spPr>
          <a:xfrm>
            <a:off x="6327928" y="2700638"/>
            <a:ext cx="2240898" cy="659796"/>
          </a:xfrm>
          <a:prstGeom prst="rect">
            <a:avLst/>
          </a:prstGeom>
        </p:spPr>
        <p:style>
          <a:lnRef idx="0">
            <a:scrgbClr r="0" g="0" b="0"/>
          </a:lnRef>
          <a:fillRef idx="0">
            <a:scrgbClr r="0" g="0" b="0"/>
          </a:fillRef>
          <a:effectRef idx="0">
            <a:scrgbClr r="0" g="0" b="0"/>
          </a:effectRef>
          <a:fontRef idx="major"/>
        </p:style>
        <p:txBody>
          <a:bodyPr vert="horz" wrap="square" lIns="0" tIns="48895"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gn="ctr">
              <a:lnSpc>
                <a:spcPct val="100000"/>
              </a:lnSpc>
              <a:spcBef>
                <a:spcPts val="385"/>
              </a:spcBef>
            </a:pPr>
            <a:r>
              <a:rPr lang="en-GB" sz="1400" b="1" dirty="0">
                <a:solidFill>
                  <a:srgbClr val="CD8B26"/>
                </a:solidFill>
                <a:latin typeface="Arial" panose="020B0604020202020204" pitchFamily="34" charset="0"/>
                <a:cs typeface="Arial" panose="020B0604020202020204" pitchFamily="34" charset="0"/>
              </a:rPr>
              <a:t>DIPLOMA</a:t>
            </a:r>
            <a:endParaRPr lang="en-GB" sz="1400" b="1" dirty="0">
              <a:latin typeface="Arial" panose="020B0604020202020204" pitchFamily="34" charset="0"/>
              <a:cs typeface="Arial" panose="020B0604020202020204" pitchFamily="34" charset="0"/>
            </a:endParaRPr>
          </a:p>
          <a:p>
            <a:pPr marL="67945" indent="-55244" algn="ctr">
              <a:lnSpc>
                <a:spcPct val="100000"/>
              </a:lnSpc>
              <a:spcBef>
                <a:spcPts val="200"/>
              </a:spcBef>
              <a:buChar char="•"/>
              <a:tabLst>
                <a:tab pos="68580" algn="l"/>
              </a:tabLst>
            </a:pPr>
            <a:r>
              <a:rPr sz="1200" spc="-5" dirty="0">
                <a:solidFill>
                  <a:srgbClr val="CD8B26"/>
                </a:solidFill>
                <a:latin typeface="Arial" panose="020B0604020202020204" pitchFamily="34" charset="0"/>
                <a:cs typeface="Arial" panose="020B0604020202020204" pitchFamily="34" charset="0"/>
              </a:rPr>
              <a:t>Brewing</a:t>
            </a:r>
            <a:r>
              <a:rPr sz="1200" b="1" spc="-5" dirty="0">
                <a:solidFill>
                  <a:srgbClr val="CD8B26"/>
                </a:solidFill>
                <a:latin typeface="Arial" panose="020B0604020202020204" pitchFamily="34" charset="0"/>
                <a:cs typeface="Arial" panose="020B0604020202020204" pitchFamily="34" charset="0"/>
              </a:rPr>
              <a:t> </a:t>
            </a:r>
            <a:r>
              <a:rPr sz="1200" dirty="0">
                <a:solidFill>
                  <a:srgbClr val="CD8B26"/>
                </a:solidFill>
                <a:latin typeface="Arial" panose="020B0604020202020204" pitchFamily="34" charset="0"/>
                <a:cs typeface="Arial" panose="020B0604020202020204" pitchFamily="34" charset="0"/>
              </a:rPr>
              <a:t>•</a:t>
            </a:r>
            <a:r>
              <a:rPr sz="1200" spc="-65" dirty="0">
                <a:solidFill>
                  <a:srgbClr val="CD8B26"/>
                </a:solidFill>
                <a:latin typeface="Arial" panose="020B0604020202020204" pitchFamily="34" charset="0"/>
                <a:cs typeface="Arial" panose="020B0604020202020204" pitchFamily="34" charset="0"/>
              </a:rPr>
              <a:t> </a:t>
            </a:r>
            <a:r>
              <a:rPr sz="1200" spc="-5" dirty="0">
                <a:solidFill>
                  <a:srgbClr val="CD8B26"/>
                </a:solidFill>
                <a:latin typeface="Arial" panose="020B0604020202020204" pitchFamily="34" charset="0"/>
                <a:cs typeface="Arial" panose="020B0604020202020204" pitchFamily="34" charset="0"/>
              </a:rPr>
              <a:t>Distilling</a:t>
            </a:r>
            <a:endParaRPr sz="1200" dirty="0">
              <a:latin typeface="Arial" panose="020B0604020202020204" pitchFamily="34" charset="0"/>
              <a:cs typeface="Arial" panose="020B0604020202020204" pitchFamily="34" charset="0"/>
            </a:endParaRPr>
          </a:p>
          <a:p>
            <a:pPr marL="67945" indent="-55244" algn="ctr">
              <a:lnSpc>
                <a:spcPct val="100000"/>
              </a:lnSpc>
              <a:buChar char="•"/>
              <a:tabLst>
                <a:tab pos="68580" algn="l"/>
              </a:tabLst>
            </a:pPr>
            <a:r>
              <a:rPr sz="1200" dirty="0">
                <a:solidFill>
                  <a:srgbClr val="CD8B26"/>
                </a:solidFill>
                <a:latin typeface="Arial" panose="020B0604020202020204" pitchFamily="34" charset="0"/>
                <a:cs typeface="Arial" panose="020B0604020202020204" pitchFamily="34" charset="0"/>
              </a:rPr>
              <a:t>Packaging</a:t>
            </a:r>
            <a:endParaRPr sz="1200" dirty="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01FFA800-FFAB-534B-BE16-DEAA9AF98DF6}"/>
              </a:ext>
            </a:extLst>
          </p:cNvPr>
          <p:cNvSpPr txBox="1"/>
          <p:nvPr/>
        </p:nvSpPr>
        <p:spPr>
          <a:xfrm>
            <a:off x="7723266" y="1648661"/>
            <a:ext cx="2166454" cy="475130"/>
          </a:xfrm>
          <a:prstGeom prst="rect">
            <a:avLst/>
          </a:prstGeom>
        </p:spPr>
        <p:style>
          <a:lnRef idx="0">
            <a:scrgbClr r="0" g="0" b="0"/>
          </a:lnRef>
          <a:fillRef idx="0">
            <a:scrgbClr r="0" g="0" b="0"/>
          </a:fillRef>
          <a:effectRef idx="0">
            <a:scrgbClr r="0" g="0" b="0"/>
          </a:effectRef>
          <a:fontRef idx="major"/>
        </p:style>
        <p:txBody>
          <a:bodyPr vert="horz" wrap="square" lIns="0" tIns="48895"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gn="ctr">
              <a:lnSpc>
                <a:spcPct val="100000"/>
              </a:lnSpc>
              <a:spcBef>
                <a:spcPts val="385"/>
              </a:spcBef>
            </a:pPr>
            <a:r>
              <a:rPr sz="1400" b="1" spc="-10" dirty="0">
                <a:solidFill>
                  <a:srgbClr val="B04831"/>
                </a:solidFill>
                <a:latin typeface="Arial" panose="020B0604020202020204" pitchFamily="34" charset="0"/>
                <a:cs typeface="Arial" panose="020B0604020202020204" pitchFamily="34" charset="0"/>
              </a:rPr>
              <a:t>MASTER</a:t>
            </a:r>
            <a:endParaRPr sz="1400" b="1" dirty="0">
              <a:latin typeface="Arial" panose="020B0604020202020204" pitchFamily="34" charset="0"/>
              <a:cs typeface="Arial" panose="020B0604020202020204" pitchFamily="34" charset="0"/>
            </a:endParaRPr>
          </a:p>
          <a:p>
            <a:pPr marL="67945" indent="-55244" algn="ctr">
              <a:lnSpc>
                <a:spcPct val="100000"/>
              </a:lnSpc>
              <a:spcBef>
                <a:spcPts val="200"/>
              </a:spcBef>
              <a:buChar char="•"/>
              <a:tabLst>
                <a:tab pos="68580" algn="l"/>
              </a:tabLst>
            </a:pPr>
            <a:r>
              <a:rPr sz="1200" spc="-5" dirty="0">
                <a:solidFill>
                  <a:srgbClr val="B04831"/>
                </a:solidFill>
                <a:latin typeface="Arial" panose="020B0604020202020204" pitchFamily="34" charset="0"/>
                <a:cs typeface="Arial" panose="020B0604020202020204" pitchFamily="34" charset="0"/>
              </a:rPr>
              <a:t>Brewing </a:t>
            </a:r>
            <a:r>
              <a:rPr sz="1200" dirty="0">
                <a:solidFill>
                  <a:srgbClr val="B04831"/>
                </a:solidFill>
                <a:latin typeface="Arial" panose="020B0604020202020204" pitchFamily="34" charset="0"/>
                <a:cs typeface="Arial" panose="020B0604020202020204" pitchFamily="34" charset="0"/>
              </a:rPr>
              <a:t>•</a:t>
            </a:r>
            <a:r>
              <a:rPr sz="1200" spc="-65" dirty="0">
                <a:solidFill>
                  <a:srgbClr val="B04831"/>
                </a:solidFill>
                <a:latin typeface="Arial" panose="020B0604020202020204" pitchFamily="34" charset="0"/>
                <a:cs typeface="Arial" panose="020B0604020202020204" pitchFamily="34" charset="0"/>
              </a:rPr>
              <a:t> </a:t>
            </a:r>
            <a:r>
              <a:rPr sz="1200" spc="-5" dirty="0">
                <a:solidFill>
                  <a:srgbClr val="B04831"/>
                </a:solidFill>
                <a:latin typeface="Arial" panose="020B0604020202020204" pitchFamily="34" charset="0"/>
                <a:cs typeface="Arial" panose="020B0604020202020204" pitchFamily="34" charset="0"/>
              </a:rPr>
              <a:t>Distilling</a:t>
            </a:r>
            <a:endParaRPr sz="1200" dirty="0">
              <a:latin typeface="Arial" panose="020B0604020202020204" pitchFamily="34" charset="0"/>
              <a:cs typeface="Arial" panose="020B0604020202020204" pitchFamily="34" charset="0"/>
            </a:endParaRPr>
          </a:p>
        </p:txBody>
      </p:sp>
      <p:sp>
        <p:nvSpPr>
          <p:cNvPr id="9" name="object 9">
            <a:extLst>
              <a:ext uri="{FF2B5EF4-FFF2-40B4-BE49-F238E27FC236}">
                <a16:creationId xmlns:a16="http://schemas.microsoft.com/office/drawing/2014/main" id="{DD146367-25E3-734B-ABE5-D2F2894C0223}"/>
              </a:ext>
            </a:extLst>
          </p:cNvPr>
          <p:cNvSpPr txBox="1"/>
          <p:nvPr/>
        </p:nvSpPr>
        <p:spPr>
          <a:xfrm>
            <a:off x="-954254" y="5101876"/>
            <a:ext cx="3955564" cy="659155"/>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607695" marR="5080" indent="-252729" algn="r">
              <a:lnSpc>
                <a:spcPct val="100000"/>
              </a:lnSpc>
              <a:spcBef>
                <a:spcPts val="100"/>
              </a:spcBef>
            </a:pPr>
            <a:r>
              <a:rPr sz="1400" spc="-5" dirty="0">
                <a:solidFill>
                  <a:srgbClr val="6D6E71"/>
                </a:solidFill>
                <a:latin typeface="Arial" panose="020B0604020202020204" pitchFamily="34" charset="0"/>
                <a:cs typeface="Arial" panose="020B0604020202020204" pitchFamily="34" charset="0"/>
              </a:rPr>
              <a:t>Non-production</a:t>
            </a:r>
            <a:r>
              <a:rPr sz="1400" spc="-55" dirty="0">
                <a:solidFill>
                  <a:srgbClr val="6D6E71"/>
                </a:solidFill>
                <a:latin typeface="Arial" panose="020B0604020202020204" pitchFamily="34" charset="0"/>
                <a:cs typeface="Arial" panose="020B0604020202020204" pitchFamily="34" charset="0"/>
              </a:rPr>
              <a:t> </a:t>
            </a:r>
            <a:r>
              <a:rPr sz="1400" spc="-5" dirty="0">
                <a:solidFill>
                  <a:srgbClr val="6D6E71"/>
                </a:solidFill>
                <a:latin typeface="Arial" panose="020B0604020202020204" pitchFamily="34" charset="0"/>
                <a:cs typeface="Arial" panose="020B0604020202020204" pitchFamily="34" charset="0"/>
              </a:rPr>
              <a:t>staff  in </a:t>
            </a:r>
            <a:br>
              <a:rPr lang="en-GB" sz="1400" spc="-5" dirty="0">
                <a:solidFill>
                  <a:srgbClr val="6D6E71"/>
                </a:solidFill>
                <a:latin typeface="Arial" panose="020B0604020202020204" pitchFamily="34" charset="0"/>
                <a:cs typeface="Arial" panose="020B0604020202020204" pitchFamily="34" charset="0"/>
              </a:rPr>
            </a:br>
            <a:r>
              <a:rPr sz="1400" spc="-5" dirty="0">
                <a:solidFill>
                  <a:srgbClr val="6D6E71"/>
                </a:solidFill>
                <a:latin typeface="Arial" panose="020B0604020202020204" pitchFamily="34" charset="0"/>
                <a:cs typeface="Arial" panose="020B0604020202020204" pitchFamily="34" charset="0"/>
              </a:rPr>
              <a:t>industry</a:t>
            </a:r>
            <a:r>
              <a:rPr sz="1400" spc="-20" dirty="0">
                <a:solidFill>
                  <a:srgbClr val="6D6E71"/>
                </a:solidFill>
                <a:latin typeface="Arial" panose="020B0604020202020204" pitchFamily="34" charset="0"/>
                <a:cs typeface="Arial" panose="020B0604020202020204" pitchFamily="34" charset="0"/>
              </a:rPr>
              <a:t> </a:t>
            </a:r>
            <a:r>
              <a:rPr sz="1400" dirty="0">
                <a:solidFill>
                  <a:srgbClr val="6D6E71"/>
                </a:solidFill>
                <a:latin typeface="Arial" panose="020B0604020202020204" pitchFamily="34" charset="0"/>
                <a:cs typeface="Arial" panose="020B0604020202020204" pitchFamily="34" charset="0"/>
              </a:rPr>
              <a:t>/</a:t>
            </a:r>
            <a:r>
              <a:rPr lang="en-GB" sz="1400" dirty="0">
                <a:solidFill>
                  <a:srgbClr val="6D6E71"/>
                </a:solidFill>
                <a:latin typeface="Arial" panose="020B0604020202020204" pitchFamily="34" charset="0"/>
                <a:cs typeface="Arial" panose="020B0604020202020204" pitchFamily="34" charset="0"/>
              </a:rPr>
              <a:t> E</a:t>
            </a:r>
            <a:r>
              <a:rPr sz="1400" dirty="0" err="1">
                <a:solidFill>
                  <a:srgbClr val="6D6E71"/>
                </a:solidFill>
                <a:latin typeface="Arial" panose="020B0604020202020204" pitchFamily="34" charset="0"/>
                <a:cs typeface="Arial" panose="020B0604020202020204" pitchFamily="34" charset="0"/>
              </a:rPr>
              <a:t>ntry</a:t>
            </a:r>
            <a:r>
              <a:rPr sz="1400" dirty="0">
                <a:solidFill>
                  <a:srgbClr val="6D6E71"/>
                </a:solidFill>
                <a:latin typeface="Arial" panose="020B0604020202020204" pitchFamily="34" charset="0"/>
                <a:cs typeface="Arial" panose="020B0604020202020204" pitchFamily="34" charset="0"/>
              </a:rPr>
              <a:t> for technical</a:t>
            </a:r>
            <a:r>
              <a:rPr lang="en-GB" sz="1400" spc="-100" dirty="0">
                <a:solidFill>
                  <a:srgbClr val="6D6E71"/>
                </a:solidFill>
                <a:latin typeface="Arial" panose="020B0604020202020204" pitchFamily="34" charset="0"/>
                <a:cs typeface="Arial" panose="020B0604020202020204" pitchFamily="34" charset="0"/>
              </a:rPr>
              <a:t> </a:t>
            </a:r>
            <a:r>
              <a:rPr lang="en-GB" sz="1400" dirty="0">
                <a:solidFill>
                  <a:srgbClr val="6D6E71"/>
                </a:solidFill>
                <a:latin typeface="Arial" panose="020B0604020202020204" pitchFamily="34" charset="0"/>
                <a:cs typeface="Arial" panose="020B0604020202020204" pitchFamily="34" charset="0"/>
              </a:rPr>
              <a:t>/</a:t>
            </a:r>
            <a:br>
              <a:rPr lang="en-GB" sz="1400" dirty="0">
                <a:solidFill>
                  <a:srgbClr val="6D6E71"/>
                </a:solidFill>
                <a:latin typeface="Arial" panose="020B0604020202020204" pitchFamily="34" charset="0"/>
                <a:cs typeface="Arial" panose="020B0604020202020204" pitchFamily="34" charset="0"/>
              </a:rPr>
            </a:br>
            <a:r>
              <a:rPr lang="en-GB" sz="1400" spc="-5" dirty="0">
                <a:solidFill>
                  <a:srgbClr val="6D6E71"/>
                </a:solidFill>
                <a:latin typeface="Arial" panose="020B0604020202020204" pitchFamily="34" charset="0"/>
                <a:cs typeface="Arial" panose="020B0604020202020204" pitchFamily="34" charset="0"/>
              </a:rPr>
              <a:t>operational</a:t>
            </a:r>
            <a:r>
              <a:rPr lang="en-GB" sz="1400" spc="-15" dirty="0">
                <a:solidFill>
                  <a:srgbClr val="6D6E71"/>
                </a:solidFill>
                <a:latin typeface="Arial" panose="020B0604020202020204" pitchFamily="34" charset="0"/>
                <a:cs typeface="Arial" panose="020B0604020202020204" pitchFamily="34" charset="0"/>
              </a:rPr>
              <a:t> </a:t>
            </a:r>
            <a:r>
              <a:rPr lang="en-GB" sz="1400" spc="-5" dirty="0">
                <a:solidFill>
                  <a:srgbClr val="6D6E71"/>
                </a:solidFill>
                <a:latin typeface="Arial" panose="020B0604020202020204" pitchFamily="34" charset="0"/>
                <a:cs typeface="Arial" panose="020B0604020202020204" pitchFamily="34" charset="0"/>
              </a:rPr>
              <a:t>staff</a:t>
            </a:r>
            <a:endParaRPr sz="14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0763DD4B-48AA-9F4C-B7FF-44B6685DB1C2}"/>
              </a:ext>
            </a:extLst>
          </p:cNvPr>
          <p:cNvSpPr txBox="1"/>
          <p:nvPr/>
        </p:nvSpPr>
        <p:spPr>
          <a:xfrm>
            <a:off x="1656947" y="3742266"/>
            <a:ext cx="2836971" cy="659155"/>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806450" marR="5080" indent="-153035" algn="r">
              <a:lnSpc>
                <a:spcPct val="100000"/>
              </a:lnSpc>
              <a:spcBef>
                <a:spcPts val="100"/>
              </a:spcBef>
            </a:pPr>
            <a:r>
              <a:rPr sz="1400" dirty="0">
                <a:solidFill>
                  <a:srgbClr val="006D77"/>
                </a:solidFill>
                <a:latin typeface="Arial" panose="020B0604020202020204" pitchFamily="34" charset="0"/>
                <a:cs typeface="Arial" panose="020B0604020202020204" pitchFamily="34" charset="0"/>
              </a:rPr>
              <a:t>Essential</a:t>
            </a:r>
            <a:r>
              <a:rPr sz="1400" spc="-95" dirty="0">
                <a:solidFill>
                  <a:srgbClr val="006D77"/>
                </a:solidFill>
                <a:latin typeface="Arial" panose="020B0604020202020204" pitchFamily="34" charset="0"/>
                <a:cs typeface="Arial" panose="020B0604020202020204" pitchFamily="34" charset="0"/>
              </a:rPr>
              <a:t> </a:t>
            </a:r>
            <a:r>
              <a:rPr sz="1400" dirty="0">
                <a:solidFill>
                  <a:srgbClr val="006D77"/>
                </a:solidFill>
                <a:latin typeface="Arial" panose="020B0604020202020204" pitchFamily="34" charset="0"/>
                <a:cs typeface="Arial" panose="020B0604020202020204" pitchFamily="34" charset="0"/>
              </a:rPr>
              <a:t>knowledge  for </a:t>
            </a:r>
            <a:r>
              <a:rPr sz="1400" spc="-5" dirty="0">
                <a:solidFill>
                  <a:srgbClr val="006D77"/>
                </a:solidFill>
                <a:latin typeface="Arial" panose="020B0604020202020204" pitchFamily="34" charset="0"/>
                <a:cs typeface="Arial" panose="020B0604020202020204" pitchFamily="34" charset="0"/>
              </a:rPr>
              <a:t>operators</a:t>
            </a:r>
            <a:r>
              <a:rPr sz="1400" spc="-30" dirty="0">
                <a:solidFill>
                  <a:srgbClr val="006D77"/>
                </a:solidFill>
                <a:latin typeface="Arial" panose="020B0604020202020204" pitchFamily="34" charset="0"/>
                <a:cs typeface="Arial" panose="020B0604020202020204" pitchFamily="34" charset="0"/>
              </a:rPr>
              <a:t> </a:t>
            </a:r>
            <a:r>
              <a:rPr sz="1400" dirty="0">
                <a:solidFill>
                  <a:srgbClr val="006D77"/>
                </a:solidFill>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sz="1400" dirty="0">
                <a:solidFill>
                  <a:srgbClr val="006D77"/>
                </a:solidFill>
                <a:latin typeface="Arial" panose="020B0604020202020204" pitchFamily="34" charset="0"/>
                <a:cs typeface="Arial" panose="020B0604020202020204" pitchFamily="34" charset="0"/>
              </a:rPr>
              <a:t>technicians / team</a:t>
            </a:r>
            <a:r>
              <a:rPr sz="1400" spc="-25" dirty="0">
                <a:solidFill>
                  <a:srgbClr val="006D77"/>
                </a:solidFill>
                <a:latin typeface="Arial" panose="020B0604020202020204" pitchFamily="34" charset="0"/>
                <a:cs typeface="Arial" panose="020B0604020202020204" pitchFamily="34" charset="0"/>
              </a:rPr>
              <a:t> </a:t>
            </a:r>
            <a:r>
              <a:rPr sz="1400" spc="-5" dirty="0">
                <a:solidFill>
                  <a:srgbClr val="006D77"/>
                </a:solidFill>
                <a:latin typeface="Arial" panose="020B0604020202020204" pitchFamily="34" charset="0"/>
                <a:cs typeface="Arial" panose="020B0604020202020204" pitchFamily="34" charset="0"/>
              </a:rPr>
              <a:t>leaders</a:t>
            </a:r>
            <a:endParaRPr sz="1400" dirty="0">
              <a:latin typeface="Arial" panose="020B0604020202020204" pitchFamily="34" charset="0"/>
              <a:cs typeface="Arial" panose="020B0604020202020204" pitchFamily="34" charset="0"/>
            </a:endParaRPr>
          </a:p>
        </p:txBody>
      </p:sp>
      <p:sp>
        <p:nvSpPr>
          <p:cNvPr id="11" name="object 11">
            <a:extLst>
              <a:ext uri="{FF2B5EF4-FFF2-40B4-BE49-F238E27FC236}">
                <a16:creationId xmlns:a16="http://schemas.microsoft.com/office/drawing/2014/main" id="{E8102492-1C2F-2944-9004-B67F156FF783}"/>
              </a:ext>
            </a:extLst>
          </p:cNvPr>
          <p:cNvSpPr txBox="1"/>
          <p:nvPr/>
        </p:nvSpPr>
        <p:spPr>
          <a:xfrm>
            <a:off x="3059697" y="2533325"/>
            <a:ext cx="3123183" cy="659155"/>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7655" marR="5080" indent="22860" algn="r">
              <a:lnSpc>
                <a:spcPct val="100000"/>
              </a:lnSpc>
              <a:spcBef>
                <a:spcPts val="100"/>
              </a:spcBef>
            </a:pPr>
            <a:r>
              <a:rPr sz="1400" spc="-5" dirty="0">
                <a:solidFill>
                  <a:srgbClr val="CD8B26"/>
                </a:solidFill>
                <a:latin typeface="Arial" panose="020B0604020202020204" pitchFamily="34" charset="0"/>
                <a:cs typeface="Arial" panose="020B0604020202020204" pitchFamily="34" charset="0"/>
              </a:rPr>
              <a:t>Comprehensive</a:t>
            </a:r>
            <a:r>
              <a:rPr sz="1400" spc="-75" dirty="0">
                <a:solidFill>
                  <a:srgbClr val="CD8B26"/>
                </a:solidFill>
                <a:latin typeface="Arial" panose="020B0604020202020204" pitchFamily="34" charset="0"/>
                <a:cs typeface="Arial" panose="020B0604020202020204" pitchFamily="34" charset="0"/>
              </a:rPr>
              <a:t> </a:t>
            </a:r>
            <a:r>
              <a:rPr sz="1400" dirty="0">
                <a:solidFill>
                  <a:srgbClr val="CD8B26"/>
                </a:solidFill>
                <a:latin typeface="Arial" panose="020B0604020202020204" pitchFamily="34" charset="0"/>
                <a:cs typeface="Arial" panose="020B0604020202020204" pitchFamily="34" charset="0"/>
              </a:rPr>
              <a:t>knowledge  </a:t>
            </a:r>
            <a:r>
              <a:rPr sz="1400" spc="-5" dirty="0">
                <a:solidFill>
                  <a:srgbClr val="CD8B26"/>
                </a:solidFill>
                <a:latin typeface="Arial" panose="020B0604020202020204" pitchFamily="34" charset="0"/>
                <a:cs typeface="Arial" panose="020B0604020202020204" pitchFamily="34" charset="0"/>
              </a:rPr>
              <a:t>and </a:t>
            </a:r>
            <a:r>
              <a:rPr sz="1400" spc="-10" dirty="0">
                <a:solidFill>
                  <a:srgbClr val="CD8B26"/>
                </a:solidFill>
                <a:latin typeface="Arial" panose="020B0604020202020204" pitchFamily="34" charset="0"/>
                <a:cs typeface="Arial" panose="020B0604020202020204" pitchFamily="34" charset="0"/>
              </a:rPr>
              <a:t>theory.</a:t>
            </a:r>
            <a:r>
              <a:rPr sz="1400" spc="-25" dirty="0">
                <a:solidFill>
                  <a:srgbClr val="CD8B26"/>
                </a:solidFill>
                <a:latin typeface="Arial" panose="020B0604020202020204" pitchFamily="34" charset="0"/>
                <a:cs typeface="Arial" panose="020B0604020202020204" pitchFamily="34" charset="0"/>
              </a:rPr>
              <a:t> </a:t>
            </a:r>
            <a:r>
              <a:rPr sz="1400" dirty="0">
                <a:solidFill>
                  <a:srgbClr val="CD8B26"/>
                </a:solidFill>
                <a:latin typeface="Arial" panose="020B0604020202020204" pitchFamily="34" charset="0"/>
                <a:cs typeface="Arial" panose="020B0604020202020204" pitchFamily="34" charset="0"/>
              </a:rPr>
              <a:t>Professional</a:t>
            </a:r>
            <a:r>
              <a:rPr lang="en-GB" sz="1400" dirty="0">
                <a:latin typeface="Arial" panose="020B0604020202020204" pitchFamily="34" charset="0"/>
                <a:cs typeface="Arial" panose="020B0604020202020204" pitchFamily="34" charset="0"/>
              </a:rPr>
              <a:t> </a:t>
            </a:r>
            <a:r>
              <a:rPr sz="1400" dirty="0">
                <a:solidFill>
                  <a:srgbClr val="CD8B26"/>
                </a:solidFill>
                <a:latin typeface="Arial" panose="020B0604020202020204" pitchFamily="34" charset="0"/>
                <a:cs typeface="Arial" panose="020B0604020202020204" pitchFamily="34" charset="0"/>
              </a:rPr>
              <a:t>springboard for</a:t>
            </a:r>
            <a:r>
              <a:rPr sz="1400" spc="-100" dirty="0">
                <a:solidFill>
                  <a:srgbClr val="CD8B26"/>
                </a:solidFill>
                <a:latin typeface="Arial" panose="020B0604020202020204" pitchFamily="34" charset="0"/>
                <a:cs typeface="Arial" panose="020B0604020202020204" pitchFamily="34" charset="0"/>
              </a:rPr>
              <a:t> </a:t>
            </a:r>
            <a:r>
              <a:rPr sz="1400" dirty="0">
                <a:solidFill>
                  <a:srgbClr val="CD8B26"/>
                </a:solidFill>
                <a:latin typeface="Arial" panose="020B0604020202020204" pitchFamily="34" charset="0"/>
                <a:cs typeface="Arial" panose="020B0604020202020204" pitchFamily="34" charset="0"/>
              </a:rPr>
              <a:t>managers </a:t>
            </a:r>
            <a:r>
              <a:rPr sz="1400" spc="-5" dirty="0">
                <a:solidFill>
                  <a:srgbClr val="CD8B26"/>
                </a:solidFill>
                <a:latin typeface="Arial" panose="020B0604020202020204" pitchFamily="34" charset="0"/>
                <a:cs typeface="Arial" panose="020B0604020202020204" pitchFamily="34" charset="0"/>
              </a:rPr>
              <a:t>and</a:t>
            </a:r>
            <a:r>
              <a:rPr sz="1400" spc="-20" dirty="0">
                <a:solidFill>
                  <a:srgbClr val="CD8B26"/>
                </a:solidFill>
                <a:latin typeface="Arial" panose="020B0604020202020204" pitchFamily="34" charset="0"/>
                <a:cs typeface="Arial" panose="020B0604020202020204" pitchFamily="34" charset="0"/>
              </a:rPr>
              <a:t> </a:t>
            </a:r>
            <a:r>
              <a:rPr sz="1400" dirty="0">
                <a:solidFill>
                  <a:srgbClr val="CD8B26"/>
                </a:solidFill>
                <a:latin typeface="Arial" panose="020B0604020202020204" pitchFamily="34" charset="0"/>
                <a:cs typeface="Arial" panose="020B0604020202020204" pitchFamily="34" charset="0"/>
              </a:rPr>
              <a:t>specialists</a:t>
            </a:r>
            <a:endParaRPr sz="1400" dirty="0">
              <a:latin typeface="Arial" panose="020B0604020202020204" pitchFamily="34" charset="0"/>
              <a:cs typeface="Arial" panose="020B0604020202020204" pitchFamily="34" charset="0"/>
            </a:endParaRPr>
          </a:p>
        </p:txBody>
      </p:sp>
      <p:sp>
        <p:nvSpPr>
          <p:cNvPr id="12" name="object 12">
            <a:extLst>
              <a:ext uri="{FF2B5EF4-FFF2-40B4-BE49-F238E27FC236}">
                <a16:creationId xmlns:a16="http://schemas.microsoft.com/office/drawing/2014/main" id="{793531E4-982D-1547-ABC5-5886D8A55C8C}"/>
              </a:ext>
            </a:extLst>
          </p:cNvPr>
          <p:cNvSpPr txBox="1"/>
          <p:nvPr/>
        </p:nvSpPr>
        <p:spPr>
          <a:xfrm>
            <a:off x="4410975" y="1470777"/>
            <a:ext cx="3147223" cy="659155"/>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39065" marR="5080" indent="317500" algn="r">
              <a:lnSpc>
                <a:spcPct val="100000"/>
              </a:lnSpc>
              <a:spcBef>
                <a:spcPts val="100"/>
              </a:spcBef>
            </a:pPr>
            <a:r>
              <a:rPr sz="1400" spc="-5" dirty="0">
                <a:solidFill>
                  <a:srgbClr val="B04730"/>
                </a:solidFill>
                <a:latin typeface="Helvetica"/>
                <a:cs typeface="Helvetica"/>
              </a:rPr>
              <a:t>Deep</a:t>
            </a:r>
            <a:r>
              <a:rPr lang="en-GB" sz="1400" spc="-5" dirty="0">
                <a:solidFill>
                  <a:srgbClr val="B04730"/>
                </a:solidFill>
                <a:latin typeface="Helvetica"/>
                <a:cs typeface="Helvetica"/>
              </a:rPr>
              <a:t> </a:t>
            </a:r>
            <a:r>
              <a:rPr sz="1400" dirty="0">
                <a:solidFill>
                  <a:srgbClr val="B04730"/>
                </a:solidFill>
                <a:latin typeface="Helvetica"/>
                <a:cs typeface="Helvetica"/>
              </a:rPr>
              <a:t>knowledge</a:t>
            </a:r>
            <a:r>
              <a:rPr sz="1400" spc="-90" dirty="0">
                <a:solidFill>
                  <a:srgbClr val="B04730"/>
                </a:solidFill>
                <a:latin typeface="Helvetica"/>
                <a:cs typeface="Helvetica"/>
              </a:rPr>
              <a:t> </a:t>
            </a:r>
            <a:r>
              <a:rPr sz="1400" dirty="0">
                <a:solidFill>
                  <a:srgbClr val="B04730"/>
                </a:solidFill>
                <a:latin typeface="Helvetica"/>
                <a:cs typeface="Helvetica"/>
              </a:rPr>
              <a:t>coupled </a:t>
            </a:r>
            <a:r>
              <a:rPr sz="1400" spc="-5" dirty="0">
                <a:solidFill>
                  <a:srgbClr val="B04730"/>
                </a:solidFill>
                <a:latin typeface="Helvetica"/>
                <a:cs typeface="Helvetica"/>
              </a:rPr>
              <a:t>with</a:t>
            </a:r>
            <a:br>
              <a:rPr lang="en-GB" sz="1400" spc="-5" dirty="0">
                <a:solidFill>
                  <a:srgbClr val="B04730"/>
                </a:solidFill>
                <a:latin typeface="Helvetica"/>
                <a:cs typeface="Helvetica"/>
              </a:rPr>
            </a:br>
            <a:r>
              <a:rPr sz="1400" spc="-5" dirty="0">
                <a:solidFill>
                  <a:srgbClr val="B04730"/>
                </a:solidFill>
                <a:latin typeface="Helvetica"/>
                <a:cs typeface="Helvetica"/>
              </a:rPr>
              <a:t>operational</a:t>
            </a:r>
            <a:r>
              <a:rPr sz="1400" spc="-25" dirty="0">
                <a:solidFill>
                  <a:srgbClr val="B04730"/>
                </a:solidFill>
                <a:latin typeface="Helvetica"/>
                <a:cs typeface="Helvetica"/>
              </a:rPr>
              <a:t> </a:t>
            </a:r>
            <a:r>
              <a:rPr sz="1400" spc="-5" dirty="0">
                <a:solidFill>
                  <a:srgbClr val="B04730"/>
                </a:solidFill>
                <a:latin typeface="Helvetica"/>
                <a:cs typeface="Helvetica"/>
              </a:rPr>
              <a:t>experience</a:t>
            </a:r>
            <a:r>
              <a:rPr lang="en-GB" sz="1400" spc="-5" dirty="0">
                <a:solidFill>
                  <a:srgbClr val="B04730"/>
                </a:solidFill>
                <a:latin typeface="Helvetica"/>
                <a:cs typeface="Helvetica"/>
              </a:rPr>
              <a:t>.       </a:t>
            </a:r>
            <a:endParaRPr sz="1400" dirty="0">
              <a:solidFill>
                <a:srgbClr val="B04730"/>
              </a:solidFill>
              <a:latin typeface="Helvetica"/>
              <a:cs typeface="Helvetica"/>
            </a:endParaRPr>
          </a:p>
          <a:p>
            <a:pPr marL="12700" algn="r">
              <a:lnSpc>
                <a:spcPct val="100000"/>
              </a:lnSpc>
            </a:pPr>
            <a:r>
              <a:rPr sz="1400" dirty="0">
                <a:solidFill>
                  <a:srgbClr val="B04730"/>
                </a:solidFill>
                <a:latin typeface="Helvetica"/>
                <a:cs typeface="Helvetica"/>
              </a:rPr>
              <a:t>Senior technical</a:t>
            </a:r>
            <a:r>
              <a:rPr sz="1400" spc="-15" dirty="0">
                <a:solidFill>
                  <a:srgbClr val="B04730"/>
                </a:solidFill>
                <a:latin typeface="Helvetica"/>
                <a:cs typeface="Helvetica"/>
              </a:rPr>
              <a:t> </a:t>
            </a:r>
            <a:r>
              <a:rPr sz="1400" spc="-5" dirty="0">
                <a:solidFill>
                  <a:srgbClr val="B04730"/>
                </a:solidFill>
                <a:latin typeface="Helvetica"/>
                <a:cs typeface="Helvetica"/>
              </a:rPr>
              <a:t>leadership</a:t>
            </a:r>
            <a:r>
              <a:rPr lang="en-GB" sz="1400" spc="-5" dirty="0">
                <a:solidFill>
                  <a:srgbClr val="B04730"/>
                </a:solidFill>
                <a:latin typeface="Helvetica"/>
                <a:cs typeface="Helvetica"/>
              </a:rPr>
              <a:t>.  </a:t>
            </a:r>
            <a:endParaRPr sz="1400" dirty="0">
              <a:solidFill>
                <a:srgbClr val="B04730"/>
              </a:solidFill>
              <a:latin typeface="Helvetica"/>
              <a:cs typeface="Helvetica"/>
            </a:endParaRPr>
          </a:p>
        </p:txBody>
      </p:sp>
      <p:sp>
        <p:nvSpPr>
          <p:cNvPr id="16" name="object 41">
            <a:extLst>
              <a:ext uri="{FF2B5EF4-FFF2-40B4-BE49-F238E27FC236}">
                <a16:creationId xmlns:a16="http://schemas.microsoft.com/office/drawing/2014/main" id="{D9BE04BC-B530-C74D-B388-A023AB371D3A}"/>
              </a:ext>
            </a:extLst>
          </p:cNvPr>
          <p:cNvSpPr txBox="1"/>
          <p:nvPr/>
        </p:nvSpPr>
        <p:spPr>
          <a:xfrm>
            <a:off x="731838" y="6674057"/>
            <a:ext cx="2660015" cy="100669"/>
          </a:xfrm>
          <a:prstGeom prst="rect">
            <a:avLst/>
          </a:prstGeom>
        </p:spPr>
        <p:txBody>
          <a:bodyPr vert="horz" wrap="square" lIns="0" tIns="23495" rIns="0" bIns="0" rtlCol="0">
            <a:spAutoFit/>
          </a:bodyPr>
          <a:lstStyle/>
          <a:p>
            <a:pPr marL="12700">
              <a:lnSpc>
                <a:spcPct val="100000"/>
              </a:lnSpc>
              <a:spcBef>
                <a:spcPts val="185"/>
              </a:spcBef>
            </a:pPr>
            <a:r>
              <a:rPr lang="en-GB" sz="500" b="1" spc="300" dirty="0">
                <a:solidFill>
                  <a:srgbClr val="FFFFFF"/>
                </a:solidFill>
                <a:latin typeface="Arial" panose="020B0604020202020204" pitchFamily="34" charset="0"/>
                <a:cs typeface="Arial" panose="020B0604020202020204" pitchFamily="34" charset="0"/>
              </a:rPr>
              <a:t>IBD PARTNERSHIP PROGRAMME </a:t>
            </a:r>
            <a:endParaRPr lang="en-GB" sz="500" spc="300" dirty="0">
              <a:latin typeface="Arial" panose="020B0604020202020204" pitchFamily="34" charset="0"/>
              <a:cs typeface="Arial" panose="020B0604020202020204" pitchFamily="34" charset="0"/>
            </a:endParaRPr>
          </a:p>
        </p:txBody>
      </p:sp>
      <p:sp>
        <p:nvSpPr>
          <p:cNvPr id="17" name="Footer Placeholder 1"/>
          <p:cNvSpPr>
            <a:spLocks noGrp="1"/>
          </p:cNvSpPr>
          <p:nvPr>
            <p:ph type="ftr" sz="quarter" idx="11"/>
          </p:nvPr>
        </p:nvSpPr>
        <p:spPr>
          <a:xfrm>
            <a:off x="4165600" y="6356351"/>
            <a:ext cx="3860800" cy="365125"/>
          </a:xfrm>
        </p:spPr>
        <p:txBody>
          <a:bodyPr/>
          <a:lstStyle/>
          <a:p>
            <a:r>
              <a:rPr lang="en-GB" dirty="0"/>
              <a:t>Copyright IBD 2018</a:t>
            </a:r>
          </a:p>
        </p:txBody>
      </p:sp>
    </p:spTree>
    <p:extLst>
      <p:ext uri="{BB962C8B-B14F-4D97-AF65-F5344CB8AC3E}">
        <p14:creationId xmlns:p14="http://schemas.microsoft.com/office/powerpoint/2010/main" val="126489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IBD Learning &amp; Development ‘Principles’</a:t>
            </a:r>
          </a:p>
        </p:txBody>
      </p:sp>
      <p:sp>
        <p:nvSpPr>
          <p:cNvPr id="3" name="Content Placeholder 2"/>
          <p:cNvSpPr>
            <a:spLocks noGrp="1"/>
          </p:cNvSpPr>
          <p:nvPr>
            <p:ph idx="1"/>
          </p:nvPr>
        </p:nvSpPr>
        <p:spPr/>
        <p:txBody>
          <a:bodyPr>
            <a:normAutofit lnSpcReduction="10000"/>
          </a:bodyPr>
          <a:lstStyle/>
          <a:p>
            <a:r>
              <a:rPr lang="en-GB" dirty="0"/>
              <a:t>The IBD owns all its learning material</a:t>
            </a:r>
          </a:p>
          <a:p>
            <a:endParaRPr lang="en-GB" dirty="0"/>
          </a:p>
          <a:p>
            <a:r>
              <a:rPr lang="en-GB" dirty="0"/>
              <a:t>Learning material is kept fresh and relevant (customers and stakeholders)</a:t>
            </a:r>
          </a:p>
          <a:p>
            <a:endParaRPr lang="en-GB" dirty="0"/>
          </a:p>
          <a:p>
            <a:r>
              <a:rPr lang="en-GB" dirty="0"/>
              <a:t>IBD approves trainers / tutors</a:t>
            </a:r>
          </a:p>
          <a:p>
            <a:endParaRPr lang="en-GB" dirty="0"/>
          </a:p>
          <a:p>
            <a:r>
              <a:rPr lang="en-GB" dirty="0"/>
              <a:t>IBD supports career-long learning</a:t>
            </a:r>
          </a:p>
        </p:txBody>
      </p:sp>
      <p:sp>
        <p:nvSpPr>
          <p:cNvPr id="4" name="Footer Placeholder 3"/>
          <p:cNvSpPr>
            <a:spLocks noGrp="1"/>
          </p:cNvSpPr>
          <p:nvPr>
            <p:ph type="ftr" sz="quarter" idx="11"/>
          </p:nvPr>
        </p:nvSpPr>
        <p:spPr/>
        <p:txBody>
          <a:bodyPr/>
          <a:lstStyle/>
          <a:p>
            <a:r>
              <a:rPr lang="en-GB" dirty="0"/>
              <a:t>Copyright IBD 2018</a:t>
            </a:r>
          </a:p>
        </p:txBody>
      </p:sp>
      <p:sp>
        <p:nvSpPr>
          <p:cNvPr id="5" name="Slide Number Placeholder 4"/>
          <p:cNvSpPr>
            <a:spLocks noGrp="1"/>
          </p:cNvSpPr>
          <p:nvPr>
            <p:ph type="sldNum" sz="quarter" idx="12"/>
          </p:nvPr>
        </p:nvSpPr>
        <p:spPr/>
        <p:txBody>
          <a:bodyPr/>
          <a:lstStyle/>
          <a:p>
            <a:fld id="{8221C575-4671-40B4-BB30-644F6BF27A5E}" type="slidenum">
              <a:rPr lang="en-GB" smtClean="0"/>
              <a:t>7</a:t>
            </a:fld>
            <a:endParaRPr lang="en-GB" dirty="0"/>
          </a:p>
        </p:txBody>
      </p:sp>
    </p:spTree>
    <p:extLst>
      <p:ext uri="{BB962C8B-B14F-4D97-AF65-F5344CB8AC3E}">
        <p14:creationId xmlns:p14="http://schemas.microsoft.com/office/powerpoint/2010/main" val="25722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Available courses</a:t>
            </a:r>
          </a:p>
        </p:txBody>
      </p:sp>
      <p:sp>
        <p:nvSpPr>
          <p:cNvPr id="5" name="Slide Number Placeholder 4"/>
          <p:cNvSpPr>
            <a:spLocks noGrp="1"/>
          </p:cNvSpPr>
          <p:nvPr>
            <p:ph type="sldNum" sz="quarter" idx="12"/>
          </p:nvPr>
        </p:nvSpPr>
        <p:spPr/>
        <p:txBody>
          <a:bodyPr/>
          <a:lstStyle/>
          <a:p>
            <a:fld id="{8221C575-4671-40B4-BB30-644F6BF27A5E}" type="slidenum">
              <a:rPr lang="en-GB" smtClean="0"/>
              <a:t>8</a:t>
            </a:fld>
            <a:endParaRPr lang="en-GB" dirty="0"/>
          </a:p>
        </p:txBody>
      </p:sp>
      <p:pic>
        <p:nvPicPr>
          <p:cNvPr id="6" name="Picture 5"/>
          <p:cNvPicPr>
            <a:picLocks noChangeAspect="1"/>
          </p:cNvPicPr>
          <p:nvPr/>
        </p:nvPicPr>
        <p:blipFill rotWithShape="1">
          <a:blip r:embed="rId3"/>
          <a:srcRect t="7015" b="7946"/>
          <a:stretch/>
        </p:blipFill>
        <p:spPr>
          <a:xfrm>
            <a:off x="2637794" y="1344706"/>
            <a:ext cx="8172919" cy="5376770"/>
          </a:xfrm>
          <a:prstGeom prst="rect">
            <a:avLst/>
          </a:prstGeom>
        </p:spPr>
      </p:pic>
    </p:spTree>
    <p:extLst>
      <p:ext uri="{BB962C8B-B14F-4D97-AF65-F5344CB8AC3E}">
        <p14:creationId xmlns:p14="http://schemas.microsoft.com/office/powerpoint/2010/main" val="419033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Copyright IBD 2018</a:t>
            </a:r>
          </a:p>
        </p:txBody>
      </p:sp>
      <p:sp>
        <p:nvSpPr>
          <p:cNvPr id="3" name="Slide Number Placeholder 2"/>
          <p:cNvSpPr>
            <a:spLocks noGrp="1"/>
          </p:cNvSpPr>
          <p:nvPr>
            <p:ph type="sldNum" sz="quarter" idx="12"/>
          </p:nvPr>
        </p:nvSpPr>
        <p:spPr/>
        <p:txBody>
          <a:bodyPr/>
          <a:lstStyle/>
          <a:p>
            <a:fld id="{8221C575-4671-40B4-BB30-644F6BF27A5E}" type="slidenum">
              <a:rPr lang="en-GB" smtClean="0"/>
              <a:t>9</a:t>
            </a:fld>
            <a:endParaRPr lang="en-GB" dirty="0"/>
          </a:p>
        </p:txBody>
      </p:sp>
      <p:pic>
        <p:nvPicPr>
          <p:cNvPr id="4" name="Picture 3"/>
          <p:cNvPicPr>
            <a:picLocks noChangeAspect="1"/>
          </p:cNvPicPr>
          <p:nvPr/>
        </p:nvPicPr>
        <p:blipFill>
          <a:blip r:embed="rId3"/>
          <a:stretch>
            <a:fillRect/>
          </a:stretch>
        </p:blipFill>
        <p:spPr>
          <a:xfrm>
            <a:off x="430306" y="1316094"/>
            <a:ext cx="11761694" cy="5489739"/>
          </a:xfrm>
          <a:prstGeom prst="rect">
            <a:avLst/>
          </a:prstGeom>
        </p:spPr>
      </p:pic>
      <p:sp>
        <p:nvSpPr>
          <p:cNvPr id="5" name="Title 1"/>
          <p:cNvSpPr txBox="1">
            <a:spLocks/>
          </p:cNvSpPr>
          <p:nvPr/>
        </p:nvSpPr>
        <p:spPr>
          <a:xfrm>
            <a:off x="609600" y="71552"/>
            <a:ext cx="10972800" cy="1143000"/>
          </a:xfrm>
          <a:prstGeom prst="rect">
            <a:avLst/>
          </a:prstGeom>
        </p:spPr>
        <p:txBody>
          <a:bodyPr anchor="ct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GB" dirty="0"/>
              <a:t>Lesson content</a:t>
            </a:r>
          </a:p>
        </p:txBody>
      </p:sp>
      <p:sp>
        <p:nvSpPr>
          <p:cNvPr id="6" name="Footer Placeholder 1"/>
          <p:cNvSpPr txBox="1">
            <a:spLocks/>
          </p:cNvSpPr>
          <p:nvPr/>
        </p:nvSpPr>
        <p:spPr>
          <a:xfrm>
            <a:off x="4318000" y="6508751"/>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Copyright IBD 2018</a:t>
            </a:r>
            <a:endParaRPr lang="en-GB" dirty="0"/>
          </a:p>
        </p:txBody>
      </p:sp>
    </p:spTree>
    <p:extLst>
      <p:ext uri="{BB962C8B-B14F-4D97-AF65-F5344CB8AC3E}">
        <p14:creationId xmlns:p14="http://schemas.microsoft.com/office/powerpoint/2010/main" val="2803822247"/>
      </p:ext>
    </p:extLst>
  </p:cSld>
  <p:clrMapOvr>
    <a:masterClrMapping/>
  </p:clrMapOvr>
</p:sld>
</file>

<file path=ppt/theme/theme1.xml><?xml version="1.0" encoding="utf-8"?>
<a:theme xmlns:a="http://schemas.openxmlformats.org/drawingml/2006/main" name="1_Office Theme">
  <a:themeElements>
    <a:clrScheme name="IBD colours &amp; complimentary colours">
      <a:dk1>
        <a:sysClr val="windowText" lastClr="000000"/>
      </a:dk1>
      <a:lt1>
        <a:sysClr val="window" lastClr="FFFFFF"/>
      </a:lt1>
      <a:dk2>
        <a:srgbClr val="1F497D"/>
      </a:dk2>
      <a:lt2>
        <a:srgbClr val="EEECE1"/>
      </a:lt2>
      <a:accent1>
        <a:srgbClr val="006A77"/>
      </a:accent1>
      <a:accent2>
        <a:srgbClr val="770D00"/>
      </a:accent2>
      <a:accent3>
        <a:srgbClr val="B04731"/>
      </a:accent3>
      <a:accent4>
        <a:srgbClr val="3199AF"/>
      </a:accent4>
      <a:accent5>
        <a:srgbClr val="CF8B28"/>
      </a:accent5>
      <a:accent6>
        <a:srgbClr val="286CC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13172</TotalTime>
  <Words>1335</Words>
  <Application>Microsoft Office PowerPoint</Application>
  <PresentationFormat>Grand écran</PresentationFormat>
  <Paragraphs>141</Paragraphs>
  <Slides>15</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Helvetica</vt:lpstr>
      <vt:lpstr>LuloCleanW01-OneBold</vt:lpstr>
      <vt:lpstr>1_Office Theme</vt:lpstr>
      <vt:lpstr>Présentation PowerPoint</vt:lpstr>
      <vt:lpstr>We’ve come along way since 1886…</vt:lpstr>
      <vt:lpstr>Education has moved on, always on… anywhere…everywhere...on multiple platforms</vt:lpstr>
      <vt:lpstr>The changing environment</vt:lpstr>
      <vt:lpstr>Our response</vt:lpstr>
      <vt:lpstr>Présentation PowerPoint</vt:lpstr>
      <vt:lpstr>The IBD Learning &amp; Development ‘Principles’</vt:lpstr>
      <vt:lpstr>Available courses</vt:lpstr>
      <vt:lpstr>Présentation PowerPoint</vt:lpstr>
      <vt:lpstr>Self-learning can be lonely...</vt:lpstr>
      <vt:lpstr>Tutor-guided learning</vt:lpstr>
      <vt:lpstr>Innovations</vt:lpstr>
      <vt:lpstr>What’s possible...rapid translation</vt:lpstr>
      <vt:lpstr>Come and join us on the journey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Adie</dc:creator>
  <cp:lastModifiedBy>Stefania Manfredi</cp:lastModifiedBy>
  <cp:revision>92</cp:revision>
  <dcterms:created xsi:type="dcterms:W3CDTF">2018-09-14T13:40:59Z</dcterms:created>
  <dcterms:modified xsi:type="dcterms:W3CDTF">2019-05-31T07:50:07Z</dcterms:modified>
</cp:coreProperties>
</file>